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9" r:id="rId1"/>
  </p:sldMasterIdLst>
  <p:notesMasterIdLst>
    <p:notesMasterId r:id="rId38"/>
  </p:notesMasterIdLst>
  <p:handoutMasterIdLst>
    <p:handoutMasterId r:id="rId39"/>
  </p:handoutMasterIdLst>
  <p:sldIdLst>
    <p:sldId id="256" r:id="rId2"/>
    <p:sldId id="497" r:id="rId3"/>
    <p:sldId id="454" r:id="rId4"/>
    <p:sldId id="453" r:id="rId5"/>
    <p:sldId id="416" r:id="rId6"/>
    <p:sldId id="481" r:id="rId7"/>
    <p:sldId id="439" r:id="rId8"/>
    <p:sldId id="478" r:id="rId9"/>
    <p:sldId id="480" r:id="rId10"/>
    <p:sldId id="470" r:id="rId11"/>
    <p:sldId id="471" r:id="rId12"/>
    <p:sldId id="472" r:id="rId13"/>
    <p:sldId id="473" r:id="rId14"/>
    <p:sldId id="474" r:id="rId15"/>
    <p:sldId id="475" r:id="rId16"/>
    <p:sldId id="476" r:id="rId17"/>
    <p:sldId id="482" r:id="rId18"/>
    <p:sldId id="483" r:id="rId19"/>
    <p:sldId id="484" r:id="rId20"/>
    <p:sldId id="485" r:id="rId21"/>
    <p:sldId id="486" r:id="rId22"/>
    <p:sldId id="487" r:id="rId23"/>
    <p:sldId id="488" r:id="rId24"/>
    <p:sldId id="489" r:id="rId25"/>
    <p:sldId id="490" r:id="rId26"/>
    <p:sldId id="495" r:id="rId27"/>
    <p:sldId id="491" r:id="rId28"/>
    <p:sldId id="492" r:id="rId29"/>
    <p:sldId id="494" r:id="rId30"/>
    <p:sldId id="466" r:id="rId31"/>
    <p:sldId id="462" r:id="rId32"/>
    <p:sldId id="479" r:id="rId33"/>
    <p:sldId id="493" r:id="rId34"/>
    <p:sldId id="438" r:id="rId35"/>
    <p:sldId id="460" r:id="rId36"/>
    <p:sldId id="465" r:id="rId37"/>
  </p:sldIdLst>
  <p:sldSz cx="13004800" cy="9753600"/>
  <p:notesSz cx="7315200" cy="9601200"/>
  <p:defaultTextStyle>
    <a:defPPr>
      <a:defRPr lang="en-US"/>
    </a:defPPr>
    <a:lvl1pPr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1pPr>
    <a:lvl2pPr marL="457105"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2pPr>
    <a:lvl3pPr marL="914213"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3pPr>
    <a:lvl4pPr marL="1371319"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4pPr>
    <a:lvl5pPr marL="1828424"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5pPr>
    <a:lvl6pPr marL="2285534"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6pPr>
    <a:lvl7pPr marL="2742637"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7pPr>
    <a:lvl8pPr marL="3199745"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8pPr>
    <a:lvl9pPr marL="3656852"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ECC65"/>
    <a:srgbClr val="FEBF22"/>
    <a:srgbClr val="FD8008"/>
    <a:srgbClr val="FF0000"/>
    <a:srgbClr val="D9B732"/>
    <a:srgbClr val="650013"/>
    <a:srgbClr val="770017"/>
    <a:srgbClr val="C1C1C1"/>
    <a:srgbClr val="85B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76" autoAdjust="0"/>
  </p:normalViewPr>
  <p:slideViewPr>
    <p:cSldViewPr>
      <p:cViewPr varScale="1">
        <p:scale>
          <a:sx n="45" d="100"/>
          <a:sy n="45" d="100"/>
        </p:scale>
        <p:origin x="-1288" y="-144"/>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A199CF35-6D39-3148-997A-98E0EFFDFCE6}" type="datetimeFigureOut">
              <a:rPr lang="en-US" smtClean="0"/>
              <a:t>10/30/19</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DF1CB2F-0F95-3140-89A0-19D130FF4DE7}" type="slidenum">
              <a:rPr lang="en-US" smtClean="0"/>
              <a:t>‹#›</a:t>
            </a:fld>
            <a:endParaRPr lang="en-US"/>
          </a:p>
        </p:txBody>
      </p:sp>
    </p:spTree>
    <p:extLst>
      <p:ext uri="{BB962C8B-B14F-4D97-AF65-F5344CB8AC3E}">
        <p14:creationId xmlns:p14="http://schemas.microsoft.com/office/powerpoint/2010/main" val="26214858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vl1pPr>
          </a:lstStyle>
          <a:p>
            <a:fld id="{609B7ACB-2D1C-4CC9-A31D-BA38777BA6DC}" type="datetimeFigureOut">
              <a:rPr lang="en-US" altLang="en-US"/>
              <a:pPr/>
              <a:t>10/30/19</a:t>
            </a:fld>
            <a:endParaRPr lang="en-US" alt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F7DE732E-0734-46C4-9462-58A6231A7D1D}" type="slidenum">
              <a:rPr lang="en-US" altLang="en-US"/>
              <a:pPr/>
              <a:t>‹#›</a:t>
            </a:fld>
            <a:endParaRPr lang="en-US" altLang="en-US"/>
          </a:p>
        </p:txBody>
      </p:sp>
    </p:spTree>
    <p:extLst>
      <p:ext uri="{BB962C8B-B14F-4D97-AF65-F5344CB8AC3E}">
        <p14:creationId xmlns:p14="http://schemas.microsoft.com/office/powerpoint/2010/main" val="27482304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1pPr>
    <a:lvl2pPr marL="457105"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2pPr>
    <a:lvl3pPr marL="914213"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3pPr>
    <a:lvl4pPr marL="1371319"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4pPr>
    <a:lvl5pPr marL="1828424" algn="l" rtl="0" eaLnBrk="0" fontAlgn="base" hangingPunct="0">
      <a:spcBef>
        <a:spcPct val="30000"/>
      </a:spcBef>
      <a:spcAft>
        <a:spcPct val="0"/>
      </a:spcAft>
      <a:defRPr sz="1100" kern="1200">
        <a:solidFill>
          <a:schemeClr val="tx1"/>
        </a:solidFill>
        <a:latin typeface="+mn-lt"/>
        <a:ea typeface="MS PGothic" pitchFamily="34" charset="-128"/>
        <a:cs typeface="MS PGothic" charset="0"/>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a:t>
            </a:fld>
            <a:endParaRPr lang="en-US" altLang="en-US"/>
          </a:p>
        </p:txBody>
      </p:sp>
    </p:spTree>
    <p:extLst>
      <p:ext uri="{BB962C8B-B14F-4D97-AF65-F5344CB8AC3E}">
        <p14:creationId xmlns:p14="http://schemas.microsoft.com/office/powerpoint/2010/main" val="2197082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13</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14</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15</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16</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17</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18</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19</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20</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21</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22</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a:t>
            </a:fld>
            <a:endParaRPr lang="en-US" altLang="en-US"/>
          </a:p>
        </p:txBody>
      </p:sp>
    </p:spTree>
    <p:extLst>
      <p:ext uri="{BB962C8B-B14F-4D97-AF65-F5344CB8AC3E}">
        <p14:creationId xmlns:p14="http://schemas.microsoft.com/office/powerpoint/2010/main" val="219708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23</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24</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25</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26</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27</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28</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29</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6</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7</a:t>
            </a:fld>
            <a:endParaRPr lang="en-US" altLang="en-US"/>
          </a:p>
        </p:txBody>
      </p:sp>
    </p:spTree>
    <p:extLst>
      <p:ext uri="{BB962C8B-B14F-4D97-AF65-F5344CB8AC3E}">
        <p14:creationId xmlns:p14="http://schemas.microsoft.com/office/powerpoint/2010/main" val="83164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8</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9</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10</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11</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Downtown Vitality: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Housing affordable to middle class and artists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Parking</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Preservation of scale and historic features in development</a:t>
            </a:r>
            <a:r>
              <a:rPr lang="en-US" sz="1100" b="1" baseline="0" dirty="0">
                <a:solidFill>
                  <a:srgbClr val="CCFFCC"/>
                </a:solidFill>
                <a:latin typeface="Candara" panose="020E0502030303020204" pitchFamily="34" charset="0"/>
              </a:rPr>
              <a:t> and redevelopment – need tools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Corridor areas -- Preserve Portsmouth’s character while guiding desirable change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dirty="0">
                <a:solidFill>
                  <a:srgbClr val="CCFFCC"/>
                </a:solidFill>
                <a:latin typeface="Candara" panose="020E0502030303020204" pitchFamily="34" charset="0"/>
              </a:rPr>
              <a:t>Create a vision</a:t>
            </a:r>
            <a:r>
              <a:rPr lang="en-US" sz="1100" b="1" baseline="0" dirty="0">
                <a:solidFill>
                  <a:srgbClr val="CCFFCC"/>
                </a:solidFill>
                <a:latin typeface="Candara" panose="020E0502030303020204" pitchFamily="34" charset="0"/>
              </a:rPr>
              <a:t> for each corridor being mindful of the distinct character of each</a:t>
            </a:r>
          </a:p>
          <a:p>
            <a:pPr marL="628555"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100" b="1" baseline="0">
                <a:solidFill>
                  <a:srgbClr val="CCFFCC"/>
                </a:solidFill>
                <a:latin typeface="Candara" panose="020E0502030303020204" pitchFamily="34" charset="0"/>
              </a:rPr>
              <a:t>EXAMPLES</a:t>
            </a: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dirty="0">
              <a:solidFill>
                <a:srgbClr val="CCFFCC"/>
              </a:solidFill>
              <a:latin typeface="Candara" panose="020E0502030303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CCFFCC"/>
                </a:solidFill>
                <a:latin typeface="Candara" panose="020E0502030303020204" pitchFamily="34" charset="0"/>
              </a:rPr>
              <a:t>Supportin</a:t>
            </a:r>
            <a:r>
              <a:rPr lang="en-US" sz="1100" b="1" baseline="0" dirty="0">
                <a:solidFill>
                  <a:srgbClr val="CCFFCC"/>
                </a:solidFill>
                <a:latin typeface="Candara" panose="020E0502030303020204" pitchFamily="34" charset="0"/>
              </a:rPr>
              <a:t>g a diverse community is primarily about providing affordable housing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solidFill>
                  <a:srgbClr val="CCFFCC"/>
                </a:solidFill>
                <a:latin typeface="Candara" panose="020E0502030303020204" pitchFamily="34" charset="0"/>
              </a:rPr>
              <a:t/>
            </a:r>
            <a:br>
              <a:rPr lang="en-US" sz="1100" b="1" baseline="0" dirty="0">
                <a:solidFill>
                  <a:srgbClr val="CCFFCC"/>
                </a:solidFill>
                <a:latin typeface="Candara" panose="020E0502030303020204" pitchFamily="34" charset="0"/>
              </a:rPr>
            </a:br>
            <a:r>
              <a:rPr lang="en-US" sz="1100" b="1" baseline="0" dirty="0">
                <a:solidFill>
                  <a:srgbClr val="CCFFCC"/>
                </a:solidFill>
                <a:latin typeface="Candara" panose="020E0502030303020204" pitchFamily="34" charset="0"/>
              </a:rPr>
              <a:t>Resource protection and sustainability with regard to historic resources, natural resources and climate change</a:t>
            </a:r>
            <a:endParaRPr lang="en-US" sz="1100" b="1" dirty="0">
              <a:solidFill>
                <a:srgbClr val="CCFFCC"/>
              </a:solidFill>
              <a:latin typeface="Candara" panose="020E0502030303020204" pitchFamily="34" charset="0"/>
            </a:endParaRPr>
          </a:p>
          <a:p>
            <a:endParaRPr lang="en-US" dirty="0"/>
          </a:p>
        </p:txBody>
      </p:sp>
      <p:sp>
        <p:nvSpPr>
          <p:cNvPr id="4" name="Slide Number Placeholder 3"/>
          <p:cNvSpPr>
            <a:spLocks noGrp="1"/>
          </p:cNvSpPr>
          <p:nvPr>
            <p:ph type="sldNum" sz="quarter" idx="10"/>
          </p:nvPr>
        </p:nvSpPr>
        <p:spPr/>
        <p:txBody>
          <a:bodyPr/>
          <a:lstStyle/>
          <a:p>
            <a:fld id="{F7DE732E-0734-46C4-9462-58A6231A7D1D}" type="slidenum">
              <a:rPr lang="en-US" altLang="en-US" smtClean="0"/>
              <a:pPr/>
              <a:t>12</a:t>
            </a:fld>
            <a:endParaRPr lang="en-US" altLang="en-US"/>
          </a:p>
        </p:txBody>
      </p:sp>
    </p:spTree>
    <p:extLst>
      <p:ext uri="{BB962C8B-B14F-4D97-AF65-F5344CB8AC3E}">
        <p14:creationId xmlns:p14="http://schemas.microsoft.com/office/powerpoint/2010/main" val="371964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5408" y="1733973"/>
            <a:ext cx="10728960" cy="3061547"/>
          </a:xfrm>
        </p:spPr>
        <p:txBody>
          <a:bodyPr>
            <a:noAutofit/>
          </a:bodyPr>
          <a:lstStyle>
            <a:lvl1pPr>
              <a:defRPr sz="85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034453" y="4800698"/>
            <a:ext cx="8778240" cy="975360"/>
          </a:xfrm>
        </p:spPr>
        <p:txBody>
          <a:bodyPr anchor="ctr"/>
          <a:lstStyle>
            <a:lvl1pPr marL="0" indent="0" algn="l">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a:xfrm>
            <a:off x="8778240" y="8753406"/>
            <a:ext cx="3034453" cy="519289"/>
          </a:xfrm>
          <a:prstGeom prst="rect">
            <a:avLst/>
          </a:prstGeom>
        </p:spPr>
        <p:txBody>
          <a:bodyPr/>
          <a:lstStyle/>
          <a:p>
            <a:fld id="{2EFC1613-15C9-4643-9693-708B1C4AE4DC}" type="datetime2">
              <a:rPr lang="en-US" smtClean="0"/>
              <a:t>Wednesday, October 30, 19</a:t>
            </a:fld>
            <a:endParaRPr lang="en-US" dirty="0"/>
          </a:p>
        </p:txBody>
      </p:sp>
      <p:sp>
        <p:nvSpPr>
          <p:cNvPr id="16" name="Slide Number Placeholder 15"/>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a:xfrm>
            <a:off x="1170432" y="8753406"/>
            <a:ext cx="6502400" cy="519289"/>
          </a:xfrm>
          <a:prstGeom prst="rect">
            <a:avLst/>
          </a:prstGeom>
        </p:spPr>
        <p:txBody>
          <a:bodyPr/>
          <a:lstStyle/>
          <a:p>
            <a:r>
              <a:rPr lang="en-US" dirty="0"/>
              <a:t>Community Circle with Martha Lyon Landscape Architecture, LLC-RKG-AECOM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034454" y="975362"/>
            <a:ext cx="8236373" cy="498517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78240" y="8753406"/>
            <a:ext cx="3034453" cy="519289"/>
          </a:xfrm>
          <a:prstGeom prst="rect">
            <a:avLst/>
          </a:prstGeom>
        </p:spPr>
        <p:txBody>
          <a:bodyPr/>
          <a:lstStyle/>
          <a:p>
            <a:fld id="{5F0D7E8A-AEF4-FC42-968B-31E21054F58E}" type="datetime2">
              <a:rPr lang="en-US" smtClean="0"/>
              <a:t>Wednesday, October 30, 19</a:t>
            </a:fld>
            <a:endParaRPr lang="en-US"/>
          </a:p>
        </p:txBody>
      </p:sp>
      <p:sp>
        <p:nvSpPr>
          <p:cNvPr id="5" name="Footer Placeholder 4"/>
          <p:cNvSpPr>
            <a:spLocks noGrp="1"/>
          </p:cNvSpPr>
          <p:nvPr>
            <p:ph type="ftr" sz="quarter" idx="11"/>
          </p:nvPr>
        </p:nvSpPr>
        <p:spPr>
          <a:xfrm>
            <a:off x="1170432" y="8753406"/>
            <a:ext cx="6502400" cy="519289"/>
          </a:xfrm>
          <a:prstGeom prst="rect">
            <a:avLst/>
          </a:prstGeom>
        </p:spPr>
        <p:txBody>
          <a:bodyPr/>
          <a:lstStyle/>
          <a:p>
            <a:r>
              <a:rPr lang="en-US"/>
              <a:t>Community Circle with Martha Lyons Landscape Architecture, LLC-RKG-AECOM</a:t>
            </a:r>
          </a:p>
        </p:txBody>
      </p:sp>
      <p:sp>
        <p:nvSpPr>
          <p:cNvPr id="6" name="Slide Number Placeholder 5"/>
          <p:cNvSpPr>
            <a:spLocks noGrp="1"/>
          </p:cNvSpPr>
          <p:nvPr>
            <p:ph type="sldNum" sz="quarter" idx="12"/>
          </p:nvPr>
        </p:nvSpPr>
        <p:spPr>
          <a:xfrm>
            <a:off x="1170432" y="8308622"/>
            <a:ext cx="3034453" cy="433493"/>
          </a:xfrm>
          <a:prstGeom prst="rect">
            <a:avLst/>
          </a:prstGeom>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987" y="866988"/>
            <a:ext cx="3034453" cy="73693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118187" y="975361"/>
            <a:ext cx="7152640" cy="6502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778240" y="8753406"/>
            <a:ext cx="3034453" cy="519289"/>
          </a:xfrm>
          <a:prstGeom prst="rect">
            <a:avLst/>
          </a:prstGeom>
        </p:spPr>
        <p:txBody>
          <a:bodyPr/>
          <a:lstStyle/>
          <a:p>
            <a:fld id="{D810EF2E-79AD-4642-B353-C6B6EC65B674}" type="datetime2">
              <a:rPr lang="en-US" smtClean="0"/>
              <a:t>Wednesday, October 30, 19</a:t>
            </a:fld>
            <a:endParaRPr lang="en-US"/>
          </a:p>
        </p:txBody>
      </p:sp>
      <p:sp>
        <p:nvSpPr>
          <p:cNvPr id="5" name="Footer Placeholder 4"/>
          <p:cNvSpPr>
            <a:spLocks noGrp="1"/>
          </p:cNvSpPr>
          <p:nvPr>
            <p:ph type="ftr" sz="quarter" idx="11"/>
          </p:nvPr>
        </p:nvSpPr>
        <p:spPr>
          <a:xfrm>
            <a:off x="1170432" y="8753406"/>
            <a:ext cx="6502400" cy="519289"/>
          </a:xfrm>
          <a:prstGeom prst="rect">
            <a:avLst/>
          </a:prstGeom>
        </p:spPr>
        <p:txBody>
          <a:bodyPr/>
          <a:lstStyle/>
          <a:p>
            <a:r>
              <a:rPr lang="en-US"/>
              <a:t>Community Circle with Martha Lyons Landscape Architecture, LLC-RKG-AECOM</a:t>
            </a:r>
          </a:p>
        </p:txBody>
      </p:sp>
      <p:sp>
        <p:nvSpPr>
          <p:cNvPr id="6" name="Slide Number Placeholder 5"/>
          <p:cNvSpPr>
            <a:spLocks noGrp="1"/>
          </p:cNvSpPr>
          <p:nvPr>
            <p:ph type="sldNum" sz="quarter" idx="12"/>
          </p:nvPr>
        </p:nvSpPr>
        <p:spPr>
          <a:xfrm>
            <a:off x="1170432" y="8308622"/>
            <a:ext cx="3034453" cy="433493"/>
          </a:xfrm>
          <a:prstGeom prst="rect">
            <a:avLst/>
          </a:prstGeom>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6068907" y="5794841"/>
            <a:ext cx="650240" cy="1444498"/>
          </a:xfrm>
          <a:prstGeom prst="rect">
            <a:avLst/>
          </a:prstGeom>
          <a:noFill/>
        </p:spPr>
        <p:txBody>
          <a:bodyPr wrap="square" lIns="0" tIns="0" rIns="0" bIns="0" rtlCol="0" anchor="t" anchorCtr="0">
            <a:spAutoFit/>
          </a:bodyPr>
          <a:lstStyle/>
          <a:p>
            <a:r>
              <a:rPr lang="en-US" sz="94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502400" y="6069146"/>
            <a:ext cx="5310293" cy="1040384"/>
          </a:xfrm>
        </p:spPr>
        <p:txBody>
          <a:bodyPr anchor="ctr">
            <a:normAutofit/>
          </a:bodyPr>
          <a:lstStyle>
            <a:lvl1pPr marL="0" indent="0">
              <a:buNone/>
              <a:defRPr sz="2600">
                <a:solidFill>
                  <a:schemeClr val="tx1"/>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a:xfrm>
            <a:off x="8778240" y="8753406"/>
            <a:ext cx="3034453" cy="519289"/>
          </a:xfrm>
          <a:prstGeom prst="rect">
            <a:avLst/>
          </a:prstGeom>
        </p:spPr>
        <p:txBody>
          <a:bodyPr/>
          <a:lstStyle/>
          <a:p>
            <a:fld id="{299A8701-9D1E-3C41-8E6A-6092E6B5E376}" type="datetime2">
              <a:rPr lang="en-US" smtClean="0"/>
              <a:t>Wednesday, October 30, 19</a:t>
            </a:fld>
            <a:endParaRPr lang="en-US" dirty="0"/>
          </a:p>
        </p:txBody>
      </p:sp>
      <p:sp>
        <p:nvSpPr>
          <p:cNvPr id="13" name="Slide Number Placeholder 12"/>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
        <p:nvSpPr>
          <p:cNvPr id="4" name="Title 3"/>
          <p:cNvSpPr>
            <a:spLocks noGrp="1"/>
          </p:cNvSpPr>
          <p:nvPr>
            <p:ph type="title"/>
          </p:nvPr>
        </p:nvSpPr>
        <p:spPr>
          <a:xfrm>
            <a:off x="3251200" y="2709333"/>
            <a:ext cx="8583168" cy="3342234"/>
          </a:xfrm>
        </p:spPr>
        <p:txBody>
          <a:bodyPr/>
          <a:lstStyle>
            <a:lvl1pPr marL="0" algn="l" defTabSz="1300460" rtl="0" eaLnBrk="1" latinLnBrk="0" hangingPunct="1">
              <a:spcBef>
                <a:spcPct val="0"/>
              </a:spcBef>
              <a:buNone/>
              <a:defRPr lang="en-US" sz="77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8778240" y="8753406"/>
            <a:ext cx="3034453" cy="519289"/>
          </a:xfrm>
          <a:prstGeom prst="rect">
            <a:avLst/>
          </a:prstGeom>
        </p:spPr>
        <p:txBody>
          <a:bodyPr/>
          <a:lstStyle/>
          <a:p>
            <a:fld id="{B92AA3DA-C411-6C4F-A9B0-28924A820301}" type="datetime2">
              <a:rPr lang="en-US" smtClean="0"/>
              <a:t>Wednesday, October 30, 19</a:t>
            </a:fld>
            <a:endParaRPr lang="en-US" dirty="0"/>
          </a:p>
        </p:txBody>
      </p:sp>
      <p:sp>
        <p:nvSpPr>
          <p:cNvPr id="9" name="Slide Number Placeholder 8"/>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911706" y="936346"/>
            <a:ext cx="4655718"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7152640" y="936346"/>
            <a:ext cx="4655718" cy="4881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07371" y="941477"/>
            <a:ext cx="4655718" cy="909884"/>
          </a:xfrm>
        </p:spPr>
        <p:txBody>
          <a:bodyPr anchor="ctr">
            <a:noAutofit/>
          </a:bodyPr>
          <a:lstStyle>
            <a:lvl1pPr marL="0" indent="0">
              <a:buNone/>
              <a:defRPr sz="3100" b="0"/>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a:t>Click to edit Master text styles</a:t>
            </a:r>
          </a:p>
        </p:txBody>
      </p:sp>
      <p:sp>
        <p:nvSpPr>
          <p:cNvPr id="4" name="Content Placeholder 3"/>
          <p:cNvSpPr>
            <a:spLocks noGrp="1"/>
          </p:cNvSpPr>
          <p:nvPr>
            <p:ph sz="half" idx="2"/>
          </p:nvPr>
        </p:nvSpPr>
        <p:spPr>
          <a:xfrm>
            <a:off x="1911706" y="1950720"/>
            <a:ext cx="4660053" cy="3901440"/>
          </a:xfrm>
        </p:spPr>
        <p:txBody>
          <a:bodyPr anchor="t"/>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152640" y="941477"/>
            <a:ext cx="4655718" cy="909884"/>
          </a:xfrm>
        </p:spPr>
        <p:txBody>
          <a:bodyPr anchor="ctr">
            <a:noAutofit/>
          </a:bodyPr>
          <a:lstStyle>
            <a:lvl1pPr marL="0" indent="0">
              <a:buNone/>
              <a:defRPr sz="3100" b="0"/>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152640" y="1950720"/>
            <a:ext cx="4655718" cy="3901440"/>
          </a:xfrm>
        </p:spPr>
        <p:txBody>
          <a:bodyPr anchor="t"/>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502777" y="739829"/>
            <a:ext cx="650240" cy="1313180"/>
          </a:xfrm>
          <a:prstGeom prst="rect">
            <a:avLst/>
          </a:prstGeom>
          <a:noFill/>
        </p:spPr>
        <p:txBody>
          <a:bodyPr wrap="square" lIns="0" tIns="0" rIns="0" bIns="0" rtlCol="0" anchor="t" anchorCtr="0">
            <a:spAutoFit/>
          </a:bodyPr>
          <a:lstStyle/>
          <a:p>
            <a:r>
              <a:rPr lang="en-US" sz="8500" dirty="0">
                <a:effectLst>
                  <a:outerShdw blurRad="38100" dist="38100" dir="2700000" algn="tl">
                    <a:srgbClr val="000000">
                      <a:alpha val="43137"/>
                    </a:srgbClr>
                  </a:outerShdw>
                </a:effectLst>
                <a:latin typeface="+mn-lt"/>
              </a:rPr>
              <a:t>{</a:t>
            </a:r>
          </a:p>
        </p:txBody>
      </p:sp>
      <p:sp>
        <p:nvSpPr>
          <p:cNvPr id="18" name="TextBox 17"/>
          <p:cNvSpPr txBox="1"/>
          <p:nvPr/>
        </p:nvSpPr>
        <p:spPr>
          <a:xfrm>
            <a:off x="6798620" y="739829"/>
            <a:ext cx="650240" cy="1313180"/>
          </a:xfrm>
          <a:prstGeom prst="rect">
            <a:avLst/>
          </a:prstGeom>
          <a:noFill/>
        </p:spPr>
        <p:txBody>
          <a:bodyPr wrap="square" lIns="0" tIns="0" rIns="0" bIns="0" rtlCol="0" anchor="t" anchorCtr="0">
            <a:spAutoFit/>
          </a:bodyPr>
          <a:lstStyle/>
          <a:p>
            <a:r>
              <a:rPr lang="en-US" sz="85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a:xfrm>
            <a:off x="8778240" y="8753406"/>
            <a:ext cx="3034453" cy="519289"/>
          </a:xfrm>
          <a:prstGeom prst="rect">
            <a:avLst/>
          </a:prstGeom>
        </p:spPr>
        <p:txBody>
          <a:bodyPr/>
          <a:lstStyle/>
          <a:p>
            <a:fld id="{0693F6A8-658F-2D4F-B0B1-26ED419C50D8}" type="datetime2">
              <a:rPr lang="en-US" smtClean="0"/>
              <a:t>Wednesday, October 30, 19</a:t>
            </a:fld>
            <a:endParaRPr lang="en-US" dirty="0"/>
          </a:p>
        </p:txBody>
      </p:sp>
      <p:sp>
        <p:nvSpPr>
          <p:cNvPr id="15" name="Slide Number Placeholder 14"/>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8778240" y="8753406"/>
            <a:ext cx="3034453" cy="519289"/>
          </a:xfrm>
          <a:prstGeom prst="rect">
            <a:avLst/>
          </a:prstGeom>
        </p:spPr>
        <p:txBody>
          <a:bodyPr/>
          <a:lstStyle/>
          <a:p>
            <a:fld id="{DA8E6881-463F-C441-819C-7419F5A1866A}" type="datetime2">
              <a:rPr lang="en-US" smtClean="0"/>
              <a:t>Wednesday, October 30, 19</a:t>
            </a:fld>
            <a:endParaRPr lang="en-US" dirty="0"/>
          </a:p>
        </p:txBody>
      </p:sp>
      <p:sp>
        <p:nvSpPr>
          <p:cNvPr id="8" name="Slide Number Placeholder 7"/>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778240" y="8753406"/>
            <a:ext cx="3034453" cy="519289"/>
          </a:xfrm>
          <a:prstGeom prst="rect">
            <a:avLst/>
          </a:prstGeom>
        </p:spPr>
        <p:txBody>
          <a:bodyPr/>
          <a:lstStyle/>
          <a:p>
            <a:fld id="{E55B068B-2A28-5C45-9555-6F7653485F6A}" type="datetime2">
              <a:rPr lang="en-US" smtClean="0"/>
              <a:t>Wednesday, October 30, 19</a:t>
            </a:fld>
            <a:endParaRPr lang="en-US" dirty="0"/>
          </a:p>
        </p:txBody>
      </p:sp>
      <p:sp>
        <p:nvSpPr>
          <p:cNvPr id="6" name="Slide Number Placeholder 5"/>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578908" y="2523859"/>
            <a:ext cx="650240" cy="1750906"/>
          </a:xfrm>
          <a:prstGeom prst="rect">
            <a:avLst/>
          </a:prstGeom>
          <a:noFill/>
        </p:spPr>
        <p:txBody>
          <a:bodyPr wrap="square" lIns="0" tIns="0" rIns="0" bIns="0" rtlCol="0" anchor="t" anchorCtr="0">
            <a:spAutoFit/>
          </a:bodyPr>
          <a:lstStyle/>
          <a:p>
            <a:r>
              <a:rPr lang="en-US" sz="114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92107" y="975361"/>
            <a:ext cx="6177280" cy="4876800"/>
          </a:xfrm>
        </p:spPr>
        <p:txBody>
          <a:bodyPr anchor="ctr"/>
          <a:lstStyle>
            <a:lvl1pPr>
              <a:defRPr sz="3400"/>
            </a:lvl1pPr>
            <a:lvl2pPr>
              <a:defRPr sz="3100"/>
            </a:lvl2pPr>
            <a:lvl3pPr>
              <a:defRPr sz="2800"/>
            </a:lvl3pPr>
            <a:lvl4pPr>
              <a:defRPr sz="2600"/>
            </a:lvl4pPr>
            <a:lvl5pPr>
              <a:defRPr sz="26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8000" y="975361"/>
            <a:ext cx="3684693" cy="4876800"/>
          </a:xfrm>
        </p:spPr>
        <p:txBody>
          <a:bodyPr anchor="ctr">
            <a:normAutofit/>
          </a:bodyPr>
          <a:lstStyle>
            <a:lvl1pPr marL="0" indent="0">
              <a:buNone/>
              <a:defRPr sz="23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a:t>Click to edit Master text styles</a:t>
            </a:r>
          </a:p>
        </p:txBody>
      </p:sp>
      <p:sp>
        <p:nvSpPr>
          <p:cNvPr id="15" name="Date Placeholder 14"/>
          <p:cNvSpPr>
            <a:spLocks noGrp="1"/>
          </p:cNvSpPr>
          <p:nvPr>
            <p:ph type="dt" sz="half" idx="10"/>
          </p:nvPr>
        </p:nvSpPr>
        <p:spPr>
          <a:xfrm>
            <a:off x="8778240" y="8753406"/>
            <a:ext cx="3034453" cy="519289"/>
          </a:xfrm>
          <a:prstGeom prst="rect">
            <a:avLst/>
          </a:prstGeom>
        </p:spPr>
        <p:txBody>
          <a:bodyPr/>
          <a:lstStyle/>
          <a:p>
            <a:fld id="{FDFFEB3E-5A4C-5145-99F5-CD1BA997E0C2}" type="datetime2">
              <a:rPr lang="en-US" smtClean="0"/>
              <a:t>Wednesday, October 30, 19</a:t>
            </a:fld>
            <a:endParaRPr lang="en-US" dirty="0"/>
          </a:p>
        </p:txBody>
      </p:sp>
      <p:sp>
        <p:nvSpPr>
          <p:cNvPr id="16" name="Slide Number Placeholder 15"/>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33974" y="871503"/>
            <a:ext cx="9536853" cy="3622379"/>
          </a:xfrm>
          <a:effectLst>
            <a:outerShdw blurRad="152400" dist="317500" dir="5400000" sx="90000" sy="-19000" rotWithShape="0">
              <a:prstClr val="black">
                <a:alpha val="15000"/>
              </a:prstClr>
            </a:outerShdw>
          </a:effectLst>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r>
              <a:rPr lang="en-US"/>
              <a:t>Click icon to add picture</a:t>
            </a:r>
          </a:p>
        </p:txBody>
      </p:sp>
      <p:sp>
        <p:nvSpPr>
          <p:cNvPr id="4" name="Text Placeholder 3"/>
          <p:cNvSpPr>
            <a:spLocks noGrp="1"/>
          </p:cNvSpPr>
          <p:nvPr>
            <p:ph type="body" sz="half" idx="2"/>
          </p:nvPr>
        </p:nvSpPr>
        <p:spPr>
          <a:xfrm>
            <a:off x="3901440" y="4911000"/>
            <a:ext cx="7152640" cy="1025143"/>
          </a:xfrm>
        </p:spPr>
        <p:txBody>
          <a:bodyPr anchor="ctr">
            <a:normAutofit/>
          </a:bodyPr>
          <a:lstStyle>
            <a:lvl1pPr marL="0" indent="0">
              <a:buNone/>
              <a:defRPr sz="23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a:t>Click to edit Master text styles</a:t>
            </a:r>
          </a:p>
        </p:txBody>
      </p:sp>
      <p:sp>
        <p:nvSpPr>
          <p:cNvPr id="9" name="TextBox 8"/>
          <p:cNvSpPr txBox="1"/>
          <p:nvPr/>
        </p:nvSpPr>
        <p:spPr>
          <a:xfrm>
            <a:off x="3463612" y="4738082"/>
            <a:ext cx="650240" cy="1313180"/>
          </a:xfrm>
          <a:prstGeom prst="rect">
            <a:avLst/>
          </a:prstGeom>
          <a:noFill/>
        </p:spPr>
        <p:txBody>
          <a:bodyPr wrap="square" lIns="0" tIns="0" rIns="0" bIns="0" rtlCol="0" anchor="t" anchorCtr="0">
            <a:spAutoFit/>
          </a:bodyPr>
          <a:lstStyle/>
          <a:p>
            <a:r>
              <a:rPr lang="en-US" sz="85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a:xfrm>
            <a:off x="8778240" y="8753406"/>
            <a:ext cx="3034453" cy="519289"/>
          </a:xfrm>
          <a:prstGeom prst="rect">
            <a:avLst/>
          </a:prstGeom>
        </p:spPr>
        <p:txBody>
          <a:bodyPr/>
          <a:lstStyle/>
          <a:p>
            <a:fld id="{4750AAA7-A711-1945-A8AC-8FF7E93CAB34}" type="datetime2">
              <a:rPr lang="en-US" smtClean="0"/>
              <a:t>Wednesday, October 30, 19</a:t>
            </a:fld>
            <a:endParaRPr lang="en-US" dirty="0"/>
          </a:p>
        </p:txBody>
      </p:sp>
      <p:sp>
        <p:nvSpPr>
          <p:cNvPr id="14" name="Slide Number Placeholder 13"/>
          <p:cNvSpPr>
            <a:spLocks noGrp="1"/>
          </p:cNvSpPr>
          <p:nvPr>
            <p:ph type="sldNum" sz="quarter" idx="11"/>
          </p:nvPr>
        </p:nvSpPr>
        <p:spPr>
          <a:xfrm>
            <a:off x="1170432" y="8308622"/>
            <a:ext cx="3034453" cy="433493"/>
          </a:xfrm>
          <a:prstGeom prst="rect">
            <a:avLst/>
          </a:prstGeom>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a:xfrm>
            <a:off x="1170432" y="8753406"/>
            <a:ext cx="6502400" cy="519289"/>
          </a:xfrm>
          <a:prstGeom prst="rect">
            <a:avLst/>
          </a:prstGeom>
        </p:spPr>
        <p:txBody>
          <a:bodyPr/>
          <a:lstStyle/>
          <a:p>
            <a:r>
              <a:rPr lang="en-US"/>
              <a:t>Community Circle with Martha Lyons Landscape Architecture, LLC-RKG-AECOM</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13004800" cy="97536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Oval 8"/>
          <p:cNvSpPr/>
          <p:nvPr/>
        </p:nvSpPr>
        <p:spPr>
          <a:xfrm rot="17656910">
            <a:off x="-389989" y="1658134"/>
            <a:ext cx="7876938" cy="6372208"/>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10" name="Oval 9"/>
          <p:cNvSpPr/>
          <p:nvPr/>
        </p:nvSpPr>
        <p:spPr>
          <a:xfrm rot="19724275">
            <a:off x="4661980" y="166193"/>
            <a:ext cx="9215093" cy="6762321"/>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2" name="Title Placeholder 1"/>
          <p:cNvSpPr>
            <a:spLocks noGrp="1"/>
          </p:cNvSpPr>
          <p:nvPr>
            <p:ph type="title"/>
          </p:nvPr>
        </p:nvSpPr>
        <p:spPr>
          <a:xfrm>
            <a:off x="1137920" y="685800"/>
            <a:ext cx="10728960" cy="1300480"/>
          </a:xfrm>
          <a:prstGeom prst="rect">
            <a:avLst/>
          </a:prstGeom>
        </p:spPr>
        <p:txBody>
          <a:bodyPr vert="horz" lIns="130046" tIns="65023" rIns="130046" bIns="65023" rtlCol="0" anchor="b">
            <a:noAutofit/>
          </a:bodyPr>
          <a:lstStyle/>
          <a:p>
            <a:r>
              <a:rPr lang="en-US" dirty="0"/>
              <a:t>Click to edit Master title style</a:t>
            </a:r>
          </a:p>
        </p:txBody>
      </p:sp>
      <p:sp>
        <p:nvSpPr>
          <p:cNvPr id="3" name="Text Placeholder 2"/>
          <p:cNvSpPr>
            <a:spLocks noGrp="1"/>
          </p:cNvSpPr>
          <p:nvPr>
            <p:ph type="body" idx="1"/>
          </p:nvPr>
        </p:nvSpPr>
        <p:spPr>
          <a:xfrm>
            <a:off x="2311400" y="2275840"/>
            <a:ext cx="8669867" cy="5201919"/>
          </a:xfrm>
          <a:prstGeom prst="rect">
            <a:avLst/>
          </a:prstGeom>
        </p:spPr>
        <p:txBody>
          <a:bodyPr vert="horz" lIns="130046" tIns="65023" rIns="130046" bIns="65023"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5"/>
          <p:cNvSpPr txBox="1">
            <a:spLocks/>
          </p:cNvSpPr>
          <p:nvPr/>
        </p:nvSpPr>
        <p:spPr>
          <a:xfrm>
            <a:off x="1930400" y="9175044"/>
            <a:ext cx="10515600" cy="519289"/>
          </a:xfrm>
          <a:prstGeom prst="rect">
            <a:avLst/>
          </a:prstGeom>
        </p:spPr>
        <p:txBody>
          <a:bodyPr/>
          <a:lstStyle>
            <a:defPPr>
              <a:defRPr lang="en-US"/>
            </a:defPPr>
            <a:lvl1pPr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1pPr>
            <a:lvl2pPr marL="457105"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2pPr>
            <a:lvl3pPr marL="914213"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3pPr>
            <a:lvl4pPr marL="1371319"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4pPr>
            <a:lvl5pPr marL="1828424" algn="l" rtl="0" fontAlgn="base">
              <a:spcBef>
                <a:spcPct val="0"/>
              </a:spcBef>
              <a:spcAft>
                <a:spcPct val="0"/>
              </a:spcAft>
              <a:defRPr sz="4300" kern="1200">
                <a:solidFill>
                  <a:srgbClr val="000000"/>
                </a:solidFill>
                <a:latin typeface="Helvetica Neue Light" pitchFamily="-84" charset="0"/>
                <a:ea typeface="ヒラギノ角ゴ ProN W3" pitchFamily="-84" charset="-128"/>
                <a:cs typeface="+mn-cs"/>
                <a:sym typeface="Helvetica Neue Light" pitchFamily="-84" charset="0"/>
              </a:defRPr>
            </a:lvl5pPr>
            <a:lvl6pPr marL="2285534"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6pPr>
            <a:lvl7pPr marL="2742637"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7pPr>
            <a:lvl8pPr marL="3199745"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8pPr>
            <a:lvl9pPr marL="3656852" algn="l" defTabSz="914213" rtl="0" eaLnBrk="1" latinLnBrk="0" hangingPunct="1">
              <a:defRPr sz="4300" kern="1200">
                <a:solidFill>
                  <a:srgbClr val="000000"/>
                </a:solidFill>
                <a:latin typeface="Helvetica Neue Light" pitchFamily="-84" charset="0"/>
                <a:ea typeface="ヒラギノ角ゴ ProN W3" pitchFamily="-84" charset="-128"/>
                <a:cs typeface="+mn-cs"/>
                <a:sym typeface="Helvetica Neue Light" pitchFamily="-84" charset="0"/>
              </a:defRPr>
            </a:lvl9pPr>
          </a:lstStyle>
          <a:p>
            <a:pPr algn="ctr"/>
            <a:endParaRPr lang="en-US" sz="1600" i="1" dirty="0">
              <a:solidFill>
                <a:srgbClr val="92D050"/>
              </a:solidFill>
              <a:latin typeface="Candara" panose="020E0502030303020204" pitchFamily="34" charset="0"/>
            </a:endParaRPr>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dt="0"/>
  <p:txStyles>
    <p:titleStyle>
      <a:lvl1pPr algn="l" defTabSz="1300460" rtl="0" eaLnBrk="1" latinLnBrk="0" hangingPunct="1">
        <a:spcBef>
          <a:spcPct val="0"/>
        </a:spcBef>
        <a:buNone/>
        <a:defRPr sz="7000" kern="1200">
          <a:solidFill>
            <a:schemeClr val="tx1"/>
          </a:solidFill>
          <a:effectLst>
            <a:outerShdw blurRad="38100" dist="38100" dir="2700000" algn="tl">
              <a:srgbClr val="000000">
                <a:alpha val="43137"/>
              </a:srgbClr>
            </a:outerShdw>
          </a:effectLst>
          <a:latin typeface="Garamond" panose="020204040303010108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90138" indent="-364129" algn="l" defTabSz="1300460" rtl="0" eaLnBrk="1" latinLnBrk="0" hangingPunct="1">
        <a:spcBef>
          <a:spcPct val="20000"/>
        </a:spcBef>
        <a:spcAft>
          <a:spcPts val="0"/>
        </a:spcAft>
        <a:buSzPct val="60000"/>
        <a:buFont typeface="Wingdings" pitchFamily="2" charset="2"/>
        <a:buChar char=""/>
        <a:defRPr sz="3000" kern="1200">
          <a:solidFill>
            <a:schemeClr val="tx1"/>
          </a:solidFill>
          <a:effectLst>
            <a:outerShdw blurRad="38100" dist="38100" dir="2700000" algn="tl">
              <a:srgbClr val="000000">
                <a:alpha val="43137"/>
              </a:srgbClr>
            </a:outerShdw>
          </a:effectLst>
          <a:latin typeface="Candara" panose="020E0502030303020204" pitchFamily="34" charset="0"/>
          <a:ea typeface="+mn-ea"/>
          <a:cs typeface="+mn-cs"/>
        </a:defRPr>
      </a:lvl1pPr>
      <a:lvl2pPr marL="910322" indent="-364129" algn="l" defTabSz="1300460" rtl="0" eaLnBrk="1" latinLnBrk="0" hangingPunct="1">
        <a:spcBef>
          <a:spcPct val="20000"/>
        </a:spcBef>
        <a:buSzPct val="60000"/>
        <a:buFont typeface="Wingdings" pitchFamily="2" charset="2"/>
        <a:buChar char=""/>
        <a:defRPr sz="2700" kern="1200">
          <a:solidFill>
            <a:schemeClr val="tx1"/>
          </a:solidFill>
          <a:effectLst>
            <a:outerShdw blurRad="38100" dist="38100" dir="2700000" algn="tl">
              <a:srgbClr val="000000">
                <a:alpha val="43137"/>
              </a:srgbClr>
            </a:outerShdw>
          </a:effectLst>
          <a:latin typeface="Candara" panose="020E0502030303020204" pitchFamily="34" charset="0"/>
          <a:ea typeface="+mn-ea"/>
          <a:cs typeface="+mn-cs"/>
        </a:defRPr>
      </a:lvl2pPr>
      <a:lvl3pPr marL="1430506" indent="-364129" algn="l" defTabSz="1300460" rtl="0" eaLnBrk="1" latinLnBrk="0" hangingPunct="1">
        <a:spcBef>
          <a:spcPct val="20000"/>
        </a:spcBef>
        <a:buSzPct val="60000"/>
        <a:buFont typeface="Wingdings" pitchFamily="2" charset="2"/>
        <a:buChar char=""/>
        <a:defRPr sz="2400" kern="1200">
          <a:solidFill>
            <a:schemeClr val="tx1"/>
          </a:solidFill>
          <a:effectLst>
            <a:outerShdw blurRad="38100" dist="38100" dir="2700000" algn="tl">
              <a:srgbClr val="000000">
                <a:alpha val="43137"/>
              </a:srgbClr>
            </a:outerShdw>
          </a:effectLst>
          <a:latin typeface="Candara" panose="020E0502030303020204" pitchFamily="34" charset="0"/>
          <a:ea typeface="+mn-ea"/>
          <a:cs typeface="+mn-cs"/>
        </a:defRPr>
      </a:lvl3pPr>
      <a:lvl4pPr marL="1950690" indent="-364129" algn="l" defTabSz="1300460" rtl="0" eaLnBrk="1" latinLnBrk="0" hangingPunct="1">
        <a:spcBef>
          <a:spcPct val="20000"/>
        </a:spcBef>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Candara" panose="020E0502030303020204" pitchFamily="34" charset="0"/>
          <a:ea typeface="+mn-ea"/>
          <a:cs typeface="+mn-cs"/>
        </a:defRPr>
      </a:lvl4pPr>
      <a:lvl5pPr marL="2340827" indent="-364129" algn="l" defTabSz="1300460"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Candara" panose="020E0502030303020204" pitchFamily="34" charset="0"/>
          <a:ea typeface="+mn-ea"/>
          <a:cs typeface="+mn-cs"/>
        </a:defRPr>
      </a:lvl5pPr>
      <a:lvl6pPr marL="2795988" indent="-364129" algn="l" defTabSz="1300460" rtl="0" eaLnBrk="1" latinLnBrk="0" hangingPunct="1">
        <a:spcBef>
          <a:spcPct val="20000"/>
        </a:spcBef>
        <a:buSzPct val="60000"/>
        <a:buFont typeface="Wingdings" pitchFamily="2" charset="2"/>
        <a:buChar char=""/>
        <a:defRPr sz="20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3186126" indent="-364129" algn="l" defTabSz="1300460" rtl="0" eaLnBrk="1" latinLnBrk="0" hangingPunct="1">
        <a:spcBef>
          <a:spcPct val="20000"/>
        </a:spcBef>
        <a:buSzPct val="60000"/>
        <a:buFont typeface="Wingdings" pitchFamily="2" charset="2"/>
        <a:buChar char=""/>
        <a:defRPr sz="20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3576264" indent="-364129" algn="l" defTabSz="1300460" rtl="0" eaLnBrk="1" latinLnBrk="0" hangingPunct="1">
        <a:spcBef>
          <a:spcPct val="20000"/>
        </a:spcBef>
        <a:buSzPct val="60000"/>
        <a:buFont typeface="Wingdings" pitchFamily="2" charset="2"/>
        <a:buChar char=""/>
        <a:defRPr sz="20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4031425" indent="-364129" algn="l" defTabSz="1300460" rtl="0" eaLnBrk="1" latinLnBrk="0" hangingPunct="1">
        <a:spcBef>
          <a:spcPct val="20000"/>
        </a:spcBef>
        <a:buSzPct val="60000"/>
        <a:buFont typeface="Wingdings" pitchFamily="2" charset="2"/>
        <a:buChar char=""/>
        <a:defRPr sz="20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5" Type="http://schemas.openxmlformats.org/officeDocument/2006/relationships/image" Target="../media/image5.png"/><Relationship Id="rId6" Type="http://schemas.microsoft.com/office/2007/relationships/hdphoto" Target="../media/hdphoto1.wdp"/><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microsoft.com/office/2007/relationships/hdphoto" Target="../media/hdphoto2.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4.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34.pn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ctrTitle"/>
          </p:nvPr>
        </p:nvSpPr>
        <p:spPr>
          <a:xfrm>
            <a:off x="482600" y="990600"/>
            <a:ext cx="11275568" cy="2357120"/>
          </a:xfrm>
        </p:spPr>
        <p:txBody>
          <a:bodyPr/>
          <a:lstStyle/>
          <a:p>
            <a:pPr algn="ctr"/>
            <a:r>
              <a:rPr lang="en-US" altLang="en-US" sz="5400" dirty="0">
                <a:ln>
                  <a:solidFill>
                    <a:srgbClr val="CCFFCC"/>
                  </a:solidFill>
                </a:ln>
                <a:solidFill>
                  <a:srgbClr val="92D050"/>
                </a:solidFill>
                <a:effectLst/>
              </a:rPr>
              <a:t/>
            </a:r>
            <a:br>
              <a:rPr lang="en-US" altLang="en-US" sz="5400" dirty="0">
                <a:ln>
                  <a:solidFill>
                    <a:srgbClr val="CCFFCC"/>
                  </a:solidFill>
                </a:ln>
                <a:solidFill>
                  <a:srgbClr val="92D050"/>
                </a:solidFill>
                <a:effectLst/>
              </a:rPr>
            </a:br>
            <a:r>
              <a:rPr lang="en-US" altLang="en-US" sz="5400" dirty="0">
                <a:ln>
                  <a:solidFill>
                    <a:srgbClr val="CCFFCC"/>
                  </a:solidFill>
                </a:ln>
                <a:solidFill>
                  <a:srgbClr val="92D050"/>
                </a:solidFill>
                <a:effectLst/>
              </a:rPr>
              <a:t/>
            </a:r>
            <a:br>
              <a:rPr lang="en-US" altLang="en-US" sz="5400" dirty="0">
                <a:ln>
                  <a:solidFill>
                    <a:srgbClr val="CCFFCC"/>
                  </a:solidFill>
                </a:ln>
                <a:solidFill>
                  <a:srgbClr val="92D050"/>
                </a:solidFill>
                <a:effectLst/>
              </a:rPr>
            </a:br>
            <a:endParaRPr lang="en-US" altLang="en-US" sz="2800" dirty="0">
              <a:ln>
                <a:solidFill>
                  <a:srgbClr val="CCFFCC"/>
                </a:solidFill>
              </a:ln>
              <a:solidFill>
                <a:srgbClr val="CCFFCC"/>
              </a:solidFill>
              <a:latin typeface="+mn-lt"/>
              <a:cs typeface="Helvetica Neue Light"/>
            </a:endParaRPr>
          </a:p>
        </p:txBody>
      </p:sp>
      <p:sp>
        <p:nvSpPr>
          <p:cNvPr id="4" name="TextBox 3"/>
          <p:cNvSpPr txBox="1"/>
          <p:nvPr/>
        </p:nvSpPr>
        <p:spPr>
          <a:xfrm>
            <a:off x="5214427" y="9178727"/>
            <a:ext cx="184666" cy="754053"/>
          </a:xfrm>
          <a:prstGeom prst="rect">
            <a:avLst/>
          </a:prstGeom>
          <a:noFill/>
        </p:spPr>
        <p:txBody>
          <a:bodyPr wrap="none" rtlCol="0">
            <a:spAutoFit/>
          </a:bodyPr>
          <a:lstStyle/>
          <a:p>
            <a:endParaRPr lang="en-US" dirty="0"/>
          </a:p>
        </p:txBody>
      </p:sp>
      <p:sp>
        <p:nvSpPr>
          <p:cNvPr id="6" name="Footer Placeholder 5"/>
          <p:cNvSpPr>
            <a:spLocks noGrp="1"/>
          </p:cNvSpPr>
          <p:nvPr>
            <p:ph type="ftr" sz="quarter" idx="12"/>
          </p:nvPr>
        </p:nvSpPr>
        <p:spPr>
          <a:xfrm>
            <a:off x="1320800" y="8991600"/>
            <a:ext cx="10820400" cy="519289"/>
          </a:xfrm>
        </p:spPr>
        <p:txBody>
          <a:bodyPr/>
          <a:lstStyle/>
          <a:p>
            <a:pPr algn="ctr"/>
            <a:r>
              <a:rPr lang="en-US" sz="2000" i="1" dirty="0">
                <a:solidFill>
                  <a:srgbClr val="CCFFCC"/>
                </a:solidFill>
              </a:rPr>
              <a:t>Community Circle with Martha Lyon Landscape Architecture, Barrett Planning, and BETA</a:t>
            </a:r>
          </a:p>
        </p:txBody>
      </p:sp>
      <p:sp>
        <p:nvSpPr>
          <p:cNvPr id="7" name="TextBox 6"/>
          <p:cNvSpPr txBox="1"/>
          <p:nvPr/>
        </p:nvSpPr>
        <p:spPr>
          <a:xfrm>
            <a:off x="558800" y="1828800"/>
            <a:ext cx="6781800" cy="5509200"/>
          </a:xfrm>
          <a:prstGeom prst="rect">
            <a:avLst/>
          </a:prstGeom>
          <a:noFill/>
        </p:spPr>
        <p:txBody>
          <a:bodyPr wrap="square" rtlCol="0">
            <a:spAutoFit/>
          </a:bodyPr>
          <a:lstStyle/>
          <a:p>
            <a:r>
              <a:rPr lang="en-US" altLang="en-US" sz="4800" dirty="0">
                <a:ln>
                  <a:solidFill>
                    <a:srgbClr val="CCFFCC"/>
                  </a:solidFill>
                </a:ln>
                <a:solidFill>
                  <a:schemeClr val="accent6">
                    <a:lumMod val="60000"/>
                    <a:lumOff val="40000"/>
                  </a:schemeClr>
                </a:solidFill>
              </a:rPr>
              <a:t>A MASTER PLAN for DERRY</a:t>
            </a:r>
          </a:p>
          <a:p>
            <a:r>
              <a:rPr lang="en-US" altLang="en-US" sz="4000" b="1" dirty="0">
                <a:ln>
                  <a:solidFill>
                    <a:srgbClr val="CCFFCC"/>
                  </a:solidFill>
                </a:ln>
                <a:solidFill>
                  <a:srgbClr val="FF6600"/>
                </a:solidFill>
                <a:cs typeface="Helvetica Neue Light"/>
              </a:rPr>
              <a:t>Public Forum #3:</a:t>
            </a:r>
          </a:p>
          <a:p>
            <a:r>
              <a:rPr lang="en-US" altLang="en-US" sz="4000" b="1" dirty="0">
                <a:ln>
                  <a:solidFill>
                    <a:srgbClr val="CCFFCC"/>
                  </a:solidFill>
                </a:ln>
                <a:solidFill>
                  <a:srgbClr val="FF6600"/>
                </a:solidFill>
                <a:cs typeface="Helvetica Neue Light"/>
              </a:rPr>
              <a:t>Presenting the Plan</a:t>
            </a:r>
          </a:p>
          <a:p>
            <a:endParaRPr lang="en-US" altLang="en-US" sz="4000" b="1" dirty="0">
              <a:ln>
                <a:solidFill>
                  <a:srgbClr val="CCFFCC"/>
                </a:solidFill>
              </a:ln>
              <a:solidFill>
                <a:srgbClr val="CCFFCC"/>
              </a:solidFill>
              <a:cs typeface="Helvetica Neue Light"/>
            </a:endParaRPr>
          </a:p>
          <a:p>
            <a:r>
              <a:rPr lang="en-US" altLang="en-US" sz="4000" b="1" dirty="0">
                <a:ln>
                  <a:solidFill>
                    <a:srgbClr val="CCFFCC"/>
                  </a:solidFill>
                </a:ln>
                <a:solidFill>
                  <a:srgbClr val="CCFFCC"/>
                </a:solidFill>
                <a:cs typeface="Helvetica Neue Light"/>
              </a:rPr>
              <a:t>Wednesday, Oct. 30, 2019</a:t>
            </a:r>
          </a:p>
          <a:p>
            <a:endParaRPr lang="en-US" altLang="en-US" sz="3200" dirty="0">
              <a:ln>
                <a:solidFill>
                  <a:srgbClr val="CCFFCC"/>
                </a:solidFill>
              </a:ln>
              <a:solidFill>
                <a:srgbClr val="CCFFCC"/>
              </a:solidFill>
              <a:cs typeface="Helvetica Neue Light"/>
            </a:endParaRPr>
          </a:p>
          <a:p>
            <a:r>
              <a:rPr lang="en-US" altLang="en-US" sz="3200" dirty="0">
                <a:ln>
                  <a:solidFill>
                    <a:srgbClr val="CCFFCC"/>
                  </a:solidFill>
                </a:ln>
                <a:solidFill>
                  <a:srgbClr val="CCFFCC"/>
                </a:solidFill>
                <a:cs typeface="Helvetica Neue Light"/>
              </a:rPr>
              <a:t>Municipal Complex</a:t>
            </a:r>
          </a:p>
          <a:p>
            <a:r>
              <a:rPr lang="en-US" altLang="en-US" sz="3200" dirty="0">
                <a:ln>
                  <a:solidFill>
                    <a:srgbClr val="CCFFCC"/>
                  </a:solidFill>
                </a:ln>
                <a:solidFill>
                  <a:srgbClr val="CCFFCC"/>
                </a:solidFill>
                <a:cs typeface="Helvetica Neue Light"/>
              </a:rPr>
              <a:t>3</a:t>
            </a:r>
            <a:r>
              <a:rPr lang="en-US" altLang="en-US" sz="3200" baseline="30000" dirty="0">
                <a:ln>
                  <a:solidFill>
                    <a:srgbClr val="CCFFCC"/>
                  </a:solidFill>
                </a:ln>
                <a:solidFill>
                  <a:srgbClr val="CCFFCC"/>
                </a:solidFill>
                <a:cs typeface="Helvetica Neue Light"/>
              </a:rPr>
              <a:t>rd</a:t>
            </a:r>
            <a:r>
              <a:rPr lang="en-US" altLang="en-US" sz="3200" dirty="0">
                <a:ln>
                  <a:solidFill>
                    <a:srgbClr val="CCFFCC"/>
                  </a:solidFill>
                </a:ln>
                <a:solidFill>
                  <a:srgbClr val="CCFFCC"/>
                </a:solidFill>
                <a:cs typeface="Helvetica Neue Light"/>
              </a:rPr>
              <a:t> Floor Meeting Room</a:t>
            </a:r>
          </a:p>
        </p:txBody>
      </p:sp>
      <p:pic>
        <p:nvPicPr>
          <p:cNvPr id="3" name="Picture 2" descr="Derry-MasterPlan-Logo-Fina-OUTLI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1752600"/>
            <a:ext cx="5645426" cy="541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sz="4400" b="1" dirty="0">
                <a:solidFill>
                  <a:srgbClr val="D9B732"/>
                </a:solidFill>
                <a:latin typeface="+mn-lt"/>
              </a:rPr>
              <a:t>Population &amp; Demographics</a:t>
            </a:r>
            <a:r>
              <a:rPr lang="en-US" sz="4000" dirty="0">
                <a:solidFill>
                  <a:srgbClr val="D9B732"/>
                </a:solidFill>
                <a:latin typeface="+mn-lt"/>
              </a:rPr>
              <a:t/>
            </a:r>
            <a:br>
              <a:rPr lang="en-US" sz="4000" dirty="0">
                <a:solidFill>
                  <a:srgbClr val="D9B732"/>
                </a:solidFill>
                <a:latin typeface="+mn-lt"/>
              </a:rPr>
            </a:br>
            <a:r>
              <a:rPr lang="en-US" sz="4000" dirty="0">
                <a:solidFill>
                  <a:srgbClr val="D9B732"/>
                </a:solidFill>
                <a:latin typeface="+mn-lt"/>
              </a:rPr>
              <a:t/>
            </a:r>
            <a:br>
              <a:rPr lang="en-US" sz="4000" dirty="0">
                <a:solidFill>
                  <a:srgbClr val="D9B732"/>
                </a:solidFill>
                <a:latin typeface="+mn-lt"/>
              </a:rPr>
            </a:br>
            <a:r>
              <a:rPr lang="en-US" sz="4000" b="1" dirty="0">
                <a:solidFill>
                  <a:srgbClr val="D9B732"/>
                </a:solidFill>
                <a:latin typeface="+mn-lt"/>
              </a:rPr>
              <a:t/>
            </a:r>
            <a:br>
              <a:rPr lang="en-US" sz="4000" b="1" dirty="0">
                <a:solidFill>
                  <a:srgbClr val="D9B732"/>
                </a:solidFill>
                <a:latin typeface="+mn-lt"/>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416800" y="2819400"/>
            <a:ext cx="4953000" cy="483209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t>The Town’s </a:t>
            </a:r>
            <a:r>
              <a:rPr lang="en-US" sz="2800" b="1" dirty="0"/>
              <a:t>aging population </a:t>
            </a:r>
            <a:r>
              <a:rPr lang="en-US" sz="2800" dirty="0"/>
              <a:t>will need housing and other services</a:t>
            </a:r>
          </a:p>
          <a:p>
            <a:pPr marL="457200" indent="-457200">
              <a:buFont typeface="Arial"/>
              <a:buChar char="•"/>
            </a:pPr>
            <a:endParaRPr lang="en-US" sz="2800" dirty="0"/>
          </a:p>
          <a:p>
            <a:pPr marL="457200" indent="-457200">
              <a:buFont typeface="Arial"/>
              <a:buChar char="•"/>
            </a:pPr>
            <a:r>
              <a:rPr lang="en-US" sz="2800" dirty="0"/>
              <a:t>The Town should consider ways to </a:t>
            </a:r>
            <a:r>
              <a:rPr lang="en-US" sz="2800" b="1" dirty="0"/>
              <a:t>attract and retain a younger population </a:t>
            </a:r>
            <a:r>
              <a:rPr lang="en-US" sz="2800" dirty="0"/>
              <a:t>to help fill jobs, support local businesses, and support the Town’s tax base.</a:t>
            </a:r>
          </a:p>
          <a:p>
            <a:endParaRPr lang="en-US" sz="2800" dirty="0"/>
          </a:p>
        </p:txBody>
      </p:sp>
      <p:sp>
        <p:nvSpPr>
          <p:cNvPr id="6" name="TextBox 5"/>
          <p:cNvSpPr txBox="1"/>
          <p:nvPr/>
        </p:nvSpPr>
        <p:spPr>
          <a:xfrm>
            <a:off x="542383" y="2286000"/>
            <a:ext cx="6705600" cy="7971413"/>
          </a:xfrm>
          <a:prstGeom prst="rect">
            <a:avLst/>
          </a:prstGeom>
          <a:noFill/>
        </p:spPr>
        <p:txBody>
          <a:bodyPr wrap="square" rtlCol="0">
            <a:spAutoFit/>
          </a:bodyPr>
          <a:lstStyle/>
          <a:p>
            <a:pPr marL="457200" indent="-457200">
              <a:buFont typeface="Arial"/>
              <a:buChar char="•"/>
            </a:pPr>
            <a:r>
              <a:rPr lang="en-US" sz="3200" dirty="0">
                <a:solidFill>
                  <a:schemeClr val="tx1"/>
                </a:solidFill>
                <a:latin typeface="+mn-lt"/>
              </a:rPr>
              <a:t>Derry’s </a:t>
            </a:r>
            <a:r>
              <a:rPr lang="en-US" sz="3200" dirty="0">
                <a:solidFill>
                  <a:srgbClr val="FFFF00"/>
                </a:solidFill>
                <a:latin typeface="+mn-lt"/>
              </a:rPr>
              <a:t>population</a:t>
            </a:r>
            <a:r>
              <a:rPr lang="en-US" sz="3200" dirty="0">
                <a:solidFill>
                  <a:schemeClr val="tx1"/>
                </a:solidFill>
                <a:latin typeface="+mn-lt"/>
              </a:rPr>
              <a:t> is expected to continue to grow at very </a:t>
            </a:r>
            <a:r>
              <a:rPr lang="en-US" sz="3200" dirty="0">
                <a:solidFill>
                  <a:srgbClr val="FFFF00"/>
                </a:solidFill>
                <a:latin typeface="+mn-lt"/>
              </a:rPr>
              <a:t>slow</a:t>
            </a:r>
            <a:r>
              <a:rPr lang="en-US" sz="3200" dirty="0">
                <a:solidFill>
                  <a:schemeClr val="tx1"/>
                </a:solidFill>
                <a:latin typeface="+mn-lt"/>
              </a:rPr>
              <a:t> pace</a:t>
            </a:r>
          </a:p>
          <a:p>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Derry’s </a:t>
            </a:r>
            <a:r>
              <a:rPr lang="en-US" sz="3200" dirty="0">
                <a:solidFill>
                  <a:srgbClr val="FFFF00"/>
                </a:solidFill>
                <a:latin typeface="+mn-lt"/>
              </a:rPr>
              <a:t>elder</a:t>
            </a:r>
            <a:r>
              <a:rPr lang="en-US" sz="3200" dirty="0">
                <a:solidFill>
                  <a:schemeClr val="tx1"/>
                </a:solidFill>
                <a:latin typeface="+mn-lt"/>
              </a:rPr>
              <a:t> population is projected to </a:t>
            </a:r>
            <a:r>
              <a:rPr lang="en-US" sz="3200" dirty="0">
                <a:solidFill>
                  <a:srgbClr val="FFFF00"/>
                </a:solidFill>
                <a:latin typeface="+mn-lt"/>
              </a:rPr>
              <a:t>increase</a:t>
            </a:r>
          </a:p>
          <a:p>
            <a:endParaRPr lang="en-US" sz="3200" dirty="0">
              <a:solidFill>
                <a:srgbClr val="FFFF00"/>
              </a:solidFill>
              <a:latin typeface="+mn-lt"/>
            </a:endParaRPr>
          </a:p>
          <a:p>
            <a:pPr marL="457200" indent="-457200">
              <a:buFont typeface="Arial"/>
              <a:buChar char="•"/>
            </a:pPr>
            <a:r>
              <a:rPr lang="en-US" sz="3200" dirty="0">
                <a:solidFill>
                  <a:schemeClr val="tx1"/>
                </a:solidFill>
                <a:latin typeface="+mn-lt"/>
              </a:rPr>
              <a:t>Derry has a broad </a:t>
            </a:r>
            <a:r>
              <a:rPr lang="en-US" sz="3200" dirty="0">
                <a:solidFill>
                  <a:srgbClr val="FFFF00"/>
                </a:solidFill>
                <a:latin typeface="+mn-lt"/>
              </a:rPr>
              <a:t>mix</a:t>
            </a:r>
            <a:r>
              <a:rPr lang="en-US" sz="3200" dirty="0">
                <a:solidFill>
                  <a:schemeClr val="tx1"/>
                </a:solidFill>
                <a:latin typeface="+mn-lt"/>
              </a:rPr>
              <a:t> of housing, much of it relatively </a:t>
            </a:r>
            <a:r>
              <a:rPr lang="en-US" sz="3200" dirty="0">
                <a:solidFill>
                  <a:srgbClr val="FFFF00"/>
                </a:solidFill>
                <a:latin typeface="+mn-lt"/>
              </a:rPr>
              <a:t>affordable</a:t>
            </a:r>
            <a:r>
              <a:rPr lang="en-US" sz="3200" dirty="0">
                <a:solidFill>
                  <a:schemeClr val="tx1"/>
                </a:solidFill>
                <a:latin typeface="+mn-lt"/>
              </a:rPr>
              <a:t> compared to other nearby towns</a:t>
            </a:r>
          </a:p>
          <a:p>
            <a:endParaRPr lang="en-US" sz="3200" dirty="0">
              <a:solidFill>
                <a:schemeClr val="tx1"/>
              </a:solidFill>
              <a:latin typeface="+mn-lt"/>
            </a:endParaRPr>
          </a:p>
          <a:p>
            <a:pPr marL="457200" indent="-457200">
              <a:buFont typeface="Arial"/>
              <a:buChar char="•"/>
            </a:pPr>
            <a:r>
              <a:rPr lang="en-US" sz="3200" dirty="0">
                <a:solidFill>
                  <a:srgbClr val="FFFF00"/>
                </a:solidFill>
                <a:latin typeface="+mn-lt"/>
              </a:rPr>
              <a:t>Half</a:t>
            </a:r>
            <a:r>
              <a:rPr lang="en-US" sz="3200" dirty="0">
                <a:solidFill>
                  <a:schemeClr val="tx1"/>
                </a:solidFill>
                <a:latin typeface="+mn-lt"/>
              </a:rPr>
              <a:t> of all housing units are detached </a:t>
            </a:r>
            <a:r>
              <a:rPr lang="en-US" sz="3200" dirty="0">
                <a:solidFill>
                  <a:srgbClr val="FFFF00"/>
                </a:solidFill>
                <a:latin typeface="+mn-lt"/>
              </a:rPr>
              <a:t>single-family homes</a:t>
            </a:r>
          </a:p>
          <a:p>
            <a:endParaRPr lang="en-US" sz="3200" dirty="0">
              <a:solidFill>
                <a:srgbClr val="FFFF00"/>
              </a:solidFill>
              <a:latin typeface="+mn-lt"/>
            </a:endParaRPr>
          </a:p>
          <a:p>
            <a:pPr marL="457200" indent="-457200">
              <a:buFont typeface="Arial"/>
              <a:buChar char="•"/>
            </a:pPr>
            <a:r>
              <a:rPr lang="en-US" sz="3200" dirty="0">
                <a:solidFill>
                  <a:srgbClr val="FFFF00"/>
                </a:solidFill>
                <a:latin typeface="+mn-lt"/>
              </a:rPr>
              <a:t>Renters</a:t>
            </a:r>
            <a:r>
              <a:rPr lang="en-US" sz="3200" dirty="0">
                <a:solidFill>
                  <a:schemeClr val="tx1"/>
                </a:solidFill>
                <a:latin typeface="+mn-lt"/>
              </a:rPr>
              <a:t> comprise almost </a:t>
            </a:r>
            <a:r>
              <a:rPr lang="en-US" sz="3200" dirty="0">
                <a:solidFill>
                  <a:srgbClr val="FFFF00"/>
                </a:solidFill>
                <a:latin typeface="+mn-lt"/>
              </a:rPr>
              <a:t>40</a:t>
            </a:r>
            <a:r>
              <a:rPr lang="en-US" sz="3200" dirty="0">
                <a:solidFill>
                  <a:schemeClr val="tx1"/>
                </a:solidFill>
                <a:latin typeface="+mn-lt"/>
              </a:rPr>
              <a:t>% of all households</a:t>
            </a: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29745441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sz="4400" b="1" dirty="0">
                <a:solidFill>
                  <a:srgbClr val="D9B732"/>
                </a:solidFill>
                <a:latin typeface="+mn-lt"/>
              </a:rPr>
              <a:t>Economic Development</a:t>
            </a:r>
            <a:r>
              <a:rPr lang="en-US" sz="4000" dirty="0">
                <a:solidFill>
                  <a:srgbClr val="D9B732"/>
                </a:solidFill>
                <a:latin typeface="+mn-lt"/>
              </a:rPr>
              <a:t/>
            </a:r>
            <a:br>
              <a:rPr lang="en-US" sz="4000" dirty="0">
                <a:solidFill>
                  <a:srgbClr val="D9B732"/>
                </a:solidFill>
                <a:latin typeface="+mn-lt"/>
              </a:rPr>
            </a:br>
            <a:r>
              <a:rPr lang="en-US" sz="4000" dirty="0">
                <a:solidFill>
                  <a:srgbClr val="D9B732"/>
                </a:solidFill>
                <a:latin typeface="+mn-lt"/>
              </a:rPr>
              <a:t/>
            </a:r>
            <a:br>
              <a:rPr lang="en-US" sz="4000" dirty="0">
                <a:solidFill>
                  <a:srgbClr val="D9B732"/>
                </a:solidFill>
                <a:latin typeface="+mn-lt"/>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416800" y="2819400"/>
            <a:ext cx="4953000" cy="612475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t>Derry has the </a:t>
            </a:r>
            <a:r>
              <a:rPr lang="en-US" sz="2800" b="1" dirty="0"/>
              <a:t>potential to expand </a:t>
            </a:r>
            <a:r>
              <a:rPr lang="en-US" sz="2800" dirty="0"/>
              <a:t>its commercial, industrial, and office/research activity both to provide additional jobs and to increase the tax base.</a:t>
            </a:r>
          </a:p>
          <a:p>
            <a:pPr marL="457200" indent="-457200">
              <a:buFont typeface="Arial"/>
              <a:buChar char="•"/>
            </a:pPr>
            <a:endParaRPr lang="en-US" sz="2800" dirty="0"/>
          </a:p>
          <a:p>
            <a:pPr marL="457200" indent="-457200">
              <a:buFont typeface="Arial"/>
              <a:buChar char="•"/>
            </a:pPr>
            <a:r>
              <a:rPr lang="en-US" sz="2800" b="1" dirty="0"/>
              <a:t>Opportunities</a:t>
            </a:r>
            <a:r>
              <a:rPr lang="en-US" sz="2800" dirty="0"/>
              <a:t> include:</a:t>
            </a:r>
          </a:p>
          <a:p>
            <a:pPr marL="914305" lvl="1" indent="-457200">
              <a:buFont typeface="Arial"/>
              <a:buChar char="•"/>
            </a:pPr>
            <a:r>
              <a:rPr lang="en-US" sz="2800" dirty="0"/>
              <a:t>Downtown</a:t>
            </a:r>
          </a:p>
          <a:p>
            <a:pPr marL="914305" lvl="1" indent="-457200">
              <a:buFont typeface="Arial"/>
              <a:buChar char="•"/>
            </a:pPr>
            <a:r>
              <a:rPr lang="en-US" sz="2800" dirty="0"/>
              <a:t>Opportunity Zone Designation</a:t>
            </a:r>
          </a:p>
          <a:p>
            <a:pPr marL="914305" lvl="1" indent="-457200">
              <a:buFont typeface="Arial"/>
              <a:buChar char="•"/>
            </a:pPr>
            <a:r>
              <a:rPr lang="en-US" sz="2800" dirty="0"/>
              <a:t>West Running Brook District</a:t>
            </a:r>
          </a:p>
          <a:p>
            <a:endParaRPr lang="en-US" sz="2800" dirty="0"/>
          </a:p>
        </p:txBody>
      </p:sp>
      <p:sp>
        <p:nvSpPr>
          <p:cNvPr id="6" name="TextBox 5"/>
          <p:cNvSpPr txBox="1"/>
          <p:nvPr/>
        </p:nvSpPr>
        <p:spPr>
          <a:xfrm>
            <a:off x="649249" y="2362200"/>
            <a:ext cx="5486400" cy="7232749"/>
          </a:xfrm>
          <a:prstGeom prst="rect">
            <a:avLst/>
          </a:prstGeom>
          <a:noFill/>
        </p:spPr>
        <p:txBody>
          <a:bodyPr wrap="square" rtlCol="0">
            <a:spAutoFit/>
          </a:bodyPr>
          <a:lstStyle/>
          <a:p>
            <a:pPr>
              <a:lnSpc>
                <a:spcPct val="90000"/>
              </a:lnSpc>
            </a:pPr>
            <a:r>
              <a:rPr lang="en-US" sz="3200" dirty="0">
                <a:solidFill>
                  <a:schemeClr val="tx1"/>
                </a:solidFill>
                <a:latin typeface="+mn-lt"/>
              </a:rPr>
              <a:t>Derry’s economy has been expanding:</a:t>
            </a:r>
          </a:p>
          <a:p>
            <a:pPr>
              <a:lnSpc>
                <a:spcPct val="90000"/>
              </a:lnSpc>
            </a:pPr>
            <a:endParaRPr lang="en-US" sz="3200" dirty="0">
              <a:solidFill>
                <a:schemeClr val="tx1"/>
              </a:solidFill>
              <a:latin typeface="+mn-lt"/>
            </a:endParaRPr>
          </a:p>
          <a:p>
            <a:pPr marL="914305" lvl="1" indent="-457200">
              <a:lnSpc>
                <a:spcPct val="90000"/>
              </a:lnSpc>
              <a:buFont typeface="Arial"/>
              <a:buChar char="•"/>
            </a:pPr>
            <a:r>
              <a:rPr lang="en-US" sz="3200" dirty="0">
                <a:solidFill>
                  <a:schemeClr val="tx1"/>
                </a:solidFill>
                <a:latin typeface="+mn-lt"/>
              </a:rPr>
              <a:t>Attracting new businesses</a:t>
            </a:r>
          </a:p>
          <a:p>
            <a:pPr lvl="1">
              <a:lnSpc>
                <a:spcPct val="90000"/>
              </a:lnSpc>
            </a:pPr>
            <a:endParaRPr lang="en-US" sz="3200" dirty="0">
              <a:solidFill>
                <a:schemeClr val="tx1"/>
              </a:solidFill>
              <a:latin typeface="+mn-lt"/>
            </a:endParaRPr>
          </a:p>
          <a:p>
            <a:pPr marL="914305" lvl="1" indent="-457200">
              <a:lnSpc>
                <a:spcPct val="90000"/>
              </a:lnSpc>
              <a:buFont typeface="Arial"/>
              <a:buChar char="•"/>
            </a:pPr>
            <a:r>
              <a:rPr lang="en-US" sz="3200" dirty="0">
                <a:solidFill>
                  <a:schemeClr val="tx1"/>
                </a:solidFill>
                <a:latin typeface="+mn-lt"/>
              </a:rPr>
              <a:t>Decreasing unemployment</a:t>
            </a:r>
          </a:p>
          <a:p>
            <a:pPr lvl="1">
              <a:lnSpc>
                <a:spcPct val="90000"/>
              </a:lnSpc>
            </a:pPr>
            <a:endParaRPr lang="en-US" sz="3200" dirty="0">
              <a:solidFill>
                <a:schemeClr val="tx1"/>
              </a:solidFill>
              <a:latin typeface="+mn-lt"/>
            </a:endParaRPr>
          </a:p>
          <a:p>
            <a:pPr marL="914305" lvl="1" indent="-457200">
              <a:lnSpc>
                <a:spcPct val="90000"/>
              </a:lnSpc>
              <a:buFont typeface="Arial"/>
              <a:buChar char="•"/>
            </a:pPr>
            <a:r>
              <a:rPr lang="en-US" sz="3200" dirty="0">
                <a:solidFill>
                  <a:schemeClr val="tx1"/>
                </a:solidFill>
                <a:latin typeface="+mn-lt"/>
              </a:rPr>
              <a:t>Growing </a:t>
            </a:r>
            <a:r>
              <a:rPr lang="en-US" sz="3200" dirty="0">
                <a:solidFill>
                  <a:srgbClr val="FFFF00"/>
                </a:solidFill>
                <a:latin typeface="+mn-lt"/>
              </a:rPr>
              <a:t>“creative economy”</a:t>
            </a:r>
          </a:p>
          <a:p>
            <a:pPr lvl="1">
              <a:lnSpc>
                <a:spcPct val="90000"/>
              </a:lnSpc>
            </a:pPr>
            <a:endParaRPr lang="en-US" sz="3200" dirty="0">
              <a:solidFill>
                <a:schemeClr val="tx1"/>
              </a:solidFill>
              <a:latin typeface="+mn-lt"/>
            </a:endParaRPr>
          </a:p>
          <a:p>
            <a:pPr>
              <a:lnSpc>
                <a:spcPct val="90000"/>
              </a:lnSpc>
            </a:pPr>
            <a:r>
              <a:rPr lang="en-US" sz="3200" dirty="0">
                <a:solidFill>
                  <a:srgbClr val="FFFF00"/>
                </a:solidFill>
                <a:latin typeface="+mn-lt"/>
              </a:rPr>
              <a:t>Extension of utilities </a:t>
            </a:r>
            <a:r>
              <a:rPr lang="en-US" sz="3200" dirty="0">
                <a:solidFill>
                  <a:schemeClr val="tx1"/>
                </a:solidFill>
                <a:latin typeface="+mn-lt"/>
              </a:rPr>
              <a:t>and other Town actions will  support continued expansion</a:t>
            </a: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22162467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sz="4400" b="1" dirty="0">
                <a:solidFill>
                  <a:srgbClr val="D9B732"/>
                </a:solidFill>
                <a:latin typeface="+mn-lt"/>
              </a:rPr>
              <a:t>Historic &amp; Cultural Resources </a:t>
            </a:r>
            <a:r>
              <a:rPr lang="en-US" sz="4000" dirty="0">
                <a:solidFill>
                  <a:srgbClr val="D9B732"/>
                </a:solidFill>
              </a:rPr>
              <a:t/>
            </a:r>
            <a:br>
              <a:rPr lang="en-US" sz="4000" dirty="0">
                <a:solidFill>
                  <a:srgbClr val="D9B732"/>
                </a:solidFill>
              </a:rPr>
            </a:b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416800" y="2819400"/>
            <a:ext cx="4953000" cy="440120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t>Derry’s historic &amp; cultural resources have </a:t>
            </a:r>
            <a:r>
              <a:rPr lang="en-US" sz="2800" b="1" dirty="0"/>
              <a:t>regional and national significance</a:t>
            </a:r>
          </a:p>
          <a:p>
            <a:pPr marL="457200" indent="-457200">
              <a:buFont typeface="Arial"/>
              <a:buChar char="•"/>
            </a:pPr>
            <a:endParaRPr lang="en-US" sz="2800" dirty="0"/>
          </a:p>
          <a:p>
            <a:pPr marL="457200" indent="-457200">
              <a:buFont typeface="Arial"/>
              <a:buChar char="•"/>
            </a:pPr>
            <a:r>
              <a:rPr lang="en-US" sz="2800" dirty="0"/>
              <a:t>The recently established </a:t>
            </a:r>
            <a:r>
              <a:rPr lang="en-US" sz="2800" b="1" dirty="0"/>
              <a:t>Cultural District </a:t>
            </a:r>
            <a:r>
              <a:rPr lang="en-US" sz="2800" dirty="0"/>
              <a:t>presents new opportunities to capitalize on art, cultural and historic resources</a:t>
            </a:r>
          </a:p>
          <a:p>
            <a:endParaRPr lang="en-US" sz="2800" dirty="0"/>
          </a:p>
        </p:txBody>
      </p:sp>
      <p:sp>
        <p:nvSpPr>
          <p:cNvPr id="6" name="TextBox 5"/>
          <p:cNvSpPr txBox="1"/>
          <p:nvPr/>
        </p:nvSpPr>
        <p:spPr>
          <a:xfrm>
            <a:off x="635001" y="2667000"/>
            <a:ext cx="5486400" cy="6001643"/>
          </a:xfrm>
          <a:prstGeom prst="rect">
            <a:avLst/>
          </a:prstGeom>
          <a:noFill/>
        </p:spPr>
        <p:txBody>
          <a:bodyPr wrap="square" rtlCol="0">
            <a:spAutoFit/>
          </a:bodyPr>
          <a:lstStyle/>
          <a:p>
            <a:endParaRPr lang="en-US" sz="3200" dirty="0">
              <a:solidFill>
                <a:schemeClr val="tx1"/>
              </a:solidFill>
            </a:endParaRPr>
          </a:p>
          <a:p>
            <a:pPr marL="457200" indent="-457200">
              <a:buFont typeface="Arial"/>
              <a:buChar char="•"/>
            </a:pPr>
            <a:r>
              <a:rPr lang="en-US" sz="3200" dirty="0">
                <a:solidFill>
                  <a:schemeClr val="tx1"/>
                </a:solidFill>
                <a:latin typeface="+mn-lt"/>
              </a:rPr>
              <a:t>Some individual buildings and one district (E. Derry) are on the </a:t>
            </a:r>
            <a:r>
              <a:rPr lang="en-US" sz="3200" dirty="0">
                <a:solidFill>
                  <a:srgbClr val="FFFF00"/>
                </a:solidFill>
                <a:latin typeface="+mn-lt"/>
              </a:rPr>
              <a:t>National Register of Historic Places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The Greater Derry Arts Council, Derry Opera House, and Derry Public Art Committee offer resources that are of </a:t>
            </a:r>
            <a:r>
              <a:rPr lang="en-US" sz="3200" dirty="0">
                <a:solidFill>
                  <a:srgbClr val="FFFF00"/>
                </a:solidFill>
                <a:latin typeface="+mn-lt"/>
              </a:rPr>
              <a:t>regional appeal</a:t>
            </a: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25200465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4400" b="1" dirty="0">
                <a:solidFill>
                  <a:srgbClr val="D9B732"/>
                </a:solidFill>
                <a:latin typeface="+mn-lt"/>
              </a:rPr>
              <a:t>Natural, Open Space </a:t>
            </a:r>
            <a:r>
              <a:rPr lang="en-US" sz="4400" b="1" dirty="0">
                <a:solidFill>
                  <a:srgbClr val="D9B732"/>
                </a:solidFill>
                <a:latin typeface="+mn-lt"/>
              </a:rPr>
              <a:t>&amp; Recreation Resources </a:t>
            </a:r>
            <a:r>
              <a:rPr lang="en-US" sz="4000" dirty="0">
                <a:solidFill>
                  <a:srgbClr val="D9B732"/>
                </a:solidFill>
                <a:latin typeface="+mn-lt"/>
              </a:rPr>
              <a:t/>
            </a:r>
            <a:br>
              <a:rPr lang="en-US" sz="4000" dirty="0">
                <a:solidFill>
                  <a:srgbClr val="D9B732"/>
                </a:solidFill>
                <a:latin typeface="+mn-lt"/>
              </a:rPr>
            </a:br>
            <a:r>
              <a:rPr lang="en-US" sz="4000" dirty="0">
                <a:solidFill>
                  <a:srgbClr val="D9B732"/>
                </a:solidFill>
                <a:latin typeface="+mn-lt"/>
              </a:rPr>
              <a:t/>
            </a:r>
            <a:br>
              <a:rPr lang="en-US" sz="4000" dirty="0">
                <a:solidFill>
                  <a:srgbClr val="D9B732"/>
                </a:solidFill>
                <a:latin typeface="+mn-lt"/>
              </a:rPr>
            </a:br>
            <a:r>
              <a:rPr lang="en-US" sz="4000" b="1" dirty="0">
                <a:solidFill>
                  <a:srgbClr val="D9B732"/>
                </a:solidFill>
                <a:latin typeface="+mn-lt"/>
              </a:rPr>
              <a:t/>
            </a:r>
            <a:br>
              <a:rPr lang="en-US" sz="4000" b="1" dirty="0">
                <a:solidFill>
                  <a:srgbClr val="D9B732"/>
                </a:solidFill>
                <a:latin typeface="+mn-lt"/>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6578600" y="2667000"/>
            <a:ext cx="6172200" cy="612475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t>R</a:t>
            </a:r>
            <a:r>
              <a:rPr lang="en-US" sz="2800" b="1" dirty="0">
                <a:solidFill>
                  <a:schemeClr val="bg1"/>
                </a:solidFill>
              </a:rPr>
              <a:t>ecreational</a:t>
            </a:r>
            <a:r>
              <a:rPr lang="en-US" sz="2800" dirty="0">
                <a:solidFill>
                  <a:schemeClr val="bg1"/>
                </a:solidFill>
              </a:rPr>
              <a:t> </a:t>
            </a:r>
            <a:r>
              <a:rPr lang="en-US" sz="2800" dirty="0"/>
              <a:t>facilities include:</a:t>
            </a:r>
          </a:p>
          <a:p>
            <a:pPr marL="914305" lvl="1" indent="-457200">
              <a:buFont typeface="Arial"/>
              <a:buChar char="•"/>
            </a:pPr>
            <a:r>
              <a:rPr lang="en-US" sz="2800" dirty="0"/>
              <a:t>Recreation Trail</a:t>
            </a:r>
          </a:p>
          <a:p>
            <a:pPr marL="914305" lvl="1" indent="-457200">
              <a:buFont typeface="Arial"/>
              <a:buChar char="•"/>
            </a:pPr>
            <a:r>
              <a:rPr lang="en-US" sz="2800" dirty="0"/>
              <a:t>Derry Rail Trail</a:t>
            </a:r>
          </a:p>
          <a:p>
            <a:pPr marL="914305" lvl="1" indent="-457200">
              <a:buFont typeface="Arial"/>
              <a:buChar char="•"/>
            </a:pPr>
            <a:r>
              <a:rPr lang="en-US" sz="2800" dirty="0"/>
              <a:t>Hiking trails</a:t>
            </a:r>
          </a:p>
          <a:p>
            <a:pPr marL="914305" lvl="1" indent="-457200">
              <a:buFont typeface="Arial"/>
              <a:buChar char="•"/>
            </a:pPr>
            <a:r>
              <a:rPr lang="en-US" sz="2800" dirty="0"/>
              <a:t>Kayaking on lakes &amp; ponds</a:t>
            </a:r>
          </a:p>
          <a:p>
            <a:pPr marL="914305" lvl="1" indent="-457200">
              <a:buFont typeface="Arial"/>
              <a:buChar char="•"/>
            </a:pPr>
            <a:r>
              <a:rPr lang="en-US" sz="2800" dirty="0"/>
              <a:t>Athletic fields</a:t>
            </a:r>
          </a:p>
          <a:p>
            <a:pPr marL="914305" lvl="1" indent="-457200">
              <a:buFont typeface="Arial"/>
              <a:buChar char="•"/>
            </a:pPr>
            <a:r>
              <a:rPr lang="en-US" sz="2800" dirty="0"/>
              <a:t>Alexander-Carr Park Lodge</a:t>
            </a:r>
          </a:p>
          <a:p>
            <a:pPr marL="914305" lvl="1" indent="-457200">
              <a:buFont typeface="Arial"/>
              <a:buChar char="•"/>
            </a:pPr>
            <a:r>
              <a:rPr lang="en-US" sz="2800" dirty="0"/>
              <a:t>Veteran’s Hall</a:t>
            </a:r>
          </a:p>
          <a:p>
            <a:pPr marL="914305" lvl="1" indent="-457200">
              <a:buFont typeface="Arial"/>
              <a:buChar char="•"/>
            </a:pPr>
            <a:endParaRPr lang="en-US" sz="2800" dirty="0"/>
          </a:p>
          <a:p>
            <a:pPr marL="457200" indent="-457200">
              <a:buFont typeface="Arial"/>
              <a:buChar char="•"/>
            </a:pPr>
            <a:r>
              <a:rPr lang="en-US" sz="2800" b="1" dirty="0"/>
              <a:t>Derry doesn’t have a Senior Center. </a:t>
            </a:r>
            <a:r>
              <a:rPr lang="en-US" sz="2800" dirty="0"/>
              <a:t>More programming will be needed for the increase in the number of elder residents</a:t>
            </a:r>
          </a:p>
          <a:p>
            <a:endParaRPr lang="en-US" sz="2800" dirty="0"/>
          </a:p>
        </p:txBody>
      </p:sp>
      <p:sp>
        <p:nvSpPr>
          <p:cNvPr id="6" name="TextBox 5"/>
          <p:cNvSpPr txBox="1"/>
          <p:nvPr/>
        </p:nvSpPr>
        <p:spPr>
          <a:xfrm>
            <a:off x="635001" y="2667000"/>
            <a:ext cx="5486400" cy="6001642"/>
          </a:xfrm>
          <a:prstGeom prst="rect">
            <a:avLst/>
          </a:prstGeom>
          <a:noFill/>
        </p:spPr>
        <p:txBody>
          <a:bodyPr wrap="square" rtlCol="0">
            <a:spAutoFit/>
          </a:bodyPr>
          <a:lstStyle/>
          <a:p>
            <a:endParaRPr lang="en-US" sz="3200" dirty="0">
              <a:solidFill>
                <a:schemeClr val="tx1"/>
              </a:solidFill>
            </a:endParaRPr>
          </a:p>
          <a:p>
            <a:pPr marL="457200" indent="-457200">
              <a:buFont typeface="Arial"/>
              <a:buChar char="•"/>
            </a:pPr>
            <a:r>
              <a:rPr lang="en-US" sz="3200" dirty="0">
                <a:solidFill>
                  <a:schemeClr val="tx1"/>
                </a:solidFill>
                <a:latin typeface="+mn-lt"/>
              </a:rPr>
              <a:t>Derry has 2 </a:t>
            </a:r>
            <a:r>
              <a:rPr lang="en-US" sz="3200" dirty="0">
                <a:solidFill>
                  <a:srgbClr val="FFFF00"/>
                </a:solidFill>
                <a:latin typeface="+mn-lt"/>
              </a:rPr>
              <a:t>state parks</a:t>
            </a:r>
            <a:r>
              <a:rPr lang="en-US" sz="3200" dirty="0">
                <a:solidFill>
                  <a:schemeClr val="tx1"/>
                </a:solidFill>
                <a:latin typeface="+mn-lt"/>
              </a:rPr>
              <a:t>, 2 multi-use </a:t>
            </a:r>
            <a:r>
              <a:rPr lang="en-US" sz="3200" dirty="0">
                <a:solidFill>
                  <a:srgbClr val="FFFF00"/>
                </a:solidFill>
                <a:latin typeface="+mn-lt"/>
              </a:rPr>
              <a:t>trails</a:t>
            </a:r>
          </a:p>
          <a:p>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The Town has protected five </a:t>
            </a:r>
            <a:r>
              <a:rPr lang="en-US" sz="3200" dirty="0">
                <a:solidFill>
                  <a:srgbClr val="FFFF00"/>
                </a:solidFill>
                <a:latin typeface="+mn-lt"/>
              </a:rPr>
              <a:t>former farms </a:t>
            </a:r>
            <a:r>
              <a:rPr lang="en-US" sz="3200" dirty="0">
                <a:solidFill>
                  <a:schemeClr val="tx1"/>
                </a:solidFill>
                <a:latin typeface="+mn-lt"/>
              </a:rPr>
              <a:t>from development</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Over 1,000 acres o</a:t>
            </a:r>
            <a:r>
              <a:rPr lang="en-US" sz="3200" dirty="0">
                <a:solidFill>
                  <a:srgbClr val="FFFF00"/>
                </a:solidFill>
                <a:latin typeface="+mn-lt"/>
              </a:rPr>
              <a:t>f open space</a:t>
            </a:r>
            <a:r>
              <a:rPr lang="en-US" sz="3200" dirty="0">
                <a:solidFill>
                  <a:schemeClr val="tx1"/>
                </a:solidFill>
                <a:latin typeface="+mn-lt"/>
              </a:rPr>
              <a:t> is accessible to the public</a:t>
            </a: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9948661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4400" b="1" dirty="0">
                <a:solidFill>
                  <a:srgbClr val="D9B732"/>
                </a:solidFill>
                <a:latin typeface="+mn-lt"/>
              </a:rPr>
              <a:t>Transportation and Circulation</a:t>
            </a:r>
            <a:r>
              <a:rPr lang="en-US" sz="4000" dirty="0">
                <a:solidFill>
                  <a:srgbClr val="D9B732"/>
                </a:solidFill>
                <a:latin typeface="+mn-lt"/>
              </a:rPr>
              <a:t/>
            </a:r>
            <a:br>
              <a:rPr lang="en-US" sz="4000" dirty="0">
                <a:solidFill>
                  <a:srgbClr val="D9B732"/>
                </a:solidFill>
                <a:latin typeface="+mn-lt"/>
              </a:rPr>
            </a:b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264400" y="3261311"/>
            <a:ext cx="5181600" cy="52629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t>41% of people </a:t>
            </a:r>
            <a:r>
              <a:rPr lang="en-US" sz="2800" b="1" dirty="0"/>
              <a:t>working in Derry, live in Derry</a:t>
            </a:r>
          </a:p>
          <a:p>
            <a:pPr marL="457200" indent="-457200">
              <a:buFont typeface="Arial"/>
              <a:buChar char="•"/>
            </a:pPr>
            <a:endParaRPr lang="en-US" sz="2800" dirty="0"/>
          </a:p>
          <a:p>
            <a:pPr marL="457200" indent="-457200">
              <a:buFont typeface="Arial"/>
              <a:buChar char="•"/>
            </a:pPr>
            <a:r>
              <a:rPr lang="en-US" sz="2800" dirty="0"/>
              <a:t>91% of Derry residents who </a:t>
            </a:r>
            <a:r>
              <a:rPr lang="en-US" sz="2800" b="1" dirty="0"/>
              <a:t>commute</a:t>
            </a:r>
            <a:r>
              <a:rPr lang="en-US" sz="2800" dirty="0"/>
              <a:t> to work drive alone</a:t>
            </a:r>
          </a:p>
          <a:p>
            <a:pPr marL="457200" indent="-457200">
              <a:buFont typeface="Arial"/>
              <a:buChar char="•"/>
            </a:pPr>
            <a:endParaRPr lang="en-US" sz="2800" dirty="0"/>
          </a:p>
          <a:p>
            <a:pPr marL="457200" indent="-457200">
              <a:buFont typeface="Arial"/>
              <a:buChar char="•"/>
            </a:pPr>
            <a:r>
              <a:rPr lang="en-US" sz="2800" dirty="0"/>
              <a:t>23% of Derry households have </a:t>
            </a:r>
            <a:r>
              <a:rPr lang="en-US" sz="2800" b="1" dirty="0"/>
              <a:t>3 or more vehicles</a:t>
            </a:r>
          </a:p>
          <a:p>
            <a:endParaRPr lang="en-US" sz="2800" dirty="0"/>
          </a:p>
          <a:p>
            <a:pPr marL="457200" indent="-457200">
              <a:buFont typeface="Arial"/>
              <a:buChar char="•"/>
            </a:pPr>
            <a:r>
              <a:rPr lang="en-US" sz="2800" dirty="0"/>
              <a:t>The number of </a:t>
            </a:r>
            <a:r>
              <a:rPr lang="en-US" sz="2800" b="1" dirty="0"/>
              <a:t>vehicle crashes </a:t>
            </a:r>
            <a:r>
              <a:rPr lang="en-US" sz="2800" dirty="0"/>
              <a:t>has increased each year from 2011 to 2015</a:t>
            </a:r>
          </a:p>
        </p:txBody>
      </p:sp>
      <p:sp>
        <p:nvSpPr>
          <p:cNvPr id="6" name="TextBox 5"/>
          <p:cNvSpPr txBox="1"/>
          <p:nvPr/>
        </p:nvSpPr>
        <p:spPr>
          <a:xfrm>
            <a:off x="635000" y="2438400"/>
            <a:ext cx="5486400" cy="7478970"/>
          </a:xfrm>
          <a:prstGeom prst="rect">
            <a:avLst/>
          </a:prstGeom>
          <a:noFill/>
        </p:spPr>
        <p:txBody>
          <a:bodyPr wrap="square" rtlCol="0">
            <a:spAutoFit/>
          </a:bodyPr>
          <a:lstStyle/>
          <a:p>
            <a:endParaRPr lang="en-US" sz="3200" dirty="0">
              <a:solidFill>
                <a:schemeClr val="tx1"/>
              </a:solidFill>
            </a:endParaRPr>
          </a:p>
          <a:p>
            <a:pPr marL="457200" indent="-457200">
              <a:buFont typeface="Arial"/>
              <a:buChar char="•"/>
            </a:pPr>
            <a:r>
              <a:rPr lang="en-US" sz="3200" dirty="0">
                <a:solidFill>
                  <a:schemeClr val="tx1"/>
                </a:solidFill>
              </a:rPr>
              <a:t> </a:t>
            </a:r>
            <a:r>
              <a:rPr lang="en-US" sz="3200" dirty="0">
                <a:solidFill>
                  <a:schemeClr val="tx1"/>
                </a:solidFill>
                <a:latin typeface="+mn-lt"/>
              </a:rPr>
              <a:t>The </a:t>
            </a:r>
            <a:r>
              <a:rPr lang="en-US" sz="3200" dirty="0">
                <a:solidFill>
                  <a:srgbClr val="FFFF00"/>
                </a:solidFill>
                <a:latin typeface="+mn-lt"/>
              </a:rPr>
              <a:t>Highway Department </a:t>
            </a:r>
            <a:r>
              <a:rPr lang="en-US" sz="3200" dirty="0">
                <a:solidFill>
                  <a:schemeClr val="tx1"/>
                </a:solidFill>
                <a:latin typeface="+mn-lt"/>
              </a:rPr>
              <a:t>maintains:</a:t>
            </a:r>
          </a:p>
          <a:p>
            <a:pPr marL="914305" lvl="1" indent="-457200">
              <a:buFont typeface="Arial"/>
              <a:buChar char="•"/>
            </a:pPr>
            <a:r>
              <a:rPr lang="en-US" sz="3200" dirty="0">
                <a:solidFill>
                  <a:schemeClr val="tx1"/>
                </a:solidFill>
                <a:latin typeface="+mn-lt"/>
              </a:rPr>
              <a:t>200 miles of roadway</a:t>
            </a:r>
          </a:p>
          <a:p>
            <a:pPr marL="914305" lvl="1" indent="-457200">
              <a:buFont typeface="Arial"/>
              <a:buChar char="•"/>
            </a:pPr>
            <a:r>
              <a:rPr lang="en-US" sz="3200" dirty="0">
                <a:solidFill>
                  <a:schemeClr val="tx1"/>
                </a:solidFill>
                <a:latin typeface="+mn-lt"/>
              </a:rPr>
              <a:t>19.7 miles of sidewalk</a:t>
            </a:r>
          </a:p>
          <a:p>
            <a:pPr marL="914305" lvl="1" indent="-457200">
              <a:buFont typeface="Arial"/>
              <a:buChar char="•"/>
            </a:pPr>
            <a:r>
              <a:rPr lang="en-US" sz="3200" dirty="0">
                <a:solidFill>
                  <a:schemeClr val="tx1"/>
                </a:solidFill>
                <a:latin typeface="+mn-lt"/>
              </a:rPr>
              <a:t>3.2 miles of bike trail</a:t>
            </a:r>
          </a:p>
          <a:p>
            <a:pPr marL="914305" lvl="1"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rgbClr val="FFFF00"/>
                </a:solidFill>
                <a:latin typeface="+mn-lt"/>
              </a:rPr>
              <a:t>Parking</a:t>
            </a:r>
            <a:r>
              <a:rPr lang="en-US" sz="3200" dirty="0">
                <a:solidFill>
                  <a:schemeClr val="tx1"/>
                </a:solidFill>
                <a:latin typeface="+mn-lt"/>
              </a:rPr>
              <a:t> is an issue in the Downtown</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The proposed new I-93 </a:t>
            </a:r>
            <a:r>
              <a:rPr lang="en-US" sz="3200" dirty="0">
                <a:solidFill>
                  <a:srgbClr val="FFFF00"/>
                </a:solidFill>
                <a:latin typeface="+mn-lt"/>
              </a:rPr>
              <a:t>Exit 4A </a:t>
            </a:r>
            <a:r>
              <a:rPr lang="en-US" sz="3200" dirty="0">
                <a:solidFill>
                  <a:schemeClr val="tx1"/>
                </a:solidFill>
                <a:latin typeface="+mn-lt"/>
              </a:rPr>
              <a:t>poses opportunities and challenges</a:t>
            </a:r>
          </a:p>
          <a:p>
            <a:pPr marL="914305" lvl="1" indent="-457200">
              <a:buFont typeface="Arial"/>
              <a:buChar char="•"/>
            </a:pPr>
            <a:endParaRPr lang="en-US" sz="3200" dirty="0">
              <a:solidFill>
                <a:schemeClr val="tx1"/>
              </a:solidFill>
              <a:latin typeface="+mn-lt"/>
            </a:endParaRP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6372473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4400" b="1" dirty="0">
                <a:solidFill>
                  <a:srgbClr val="D9B732"/>
                </a:solidFill>
                <a:latin typeface="+mn-lt"/>
              </a:rPr>
              <a:t>Community Facilities and Services</a:t>
            </a:r>
            <a:r>
              <a:rPr lang="en-US" sz="4000" dirty="0">
                <a:solidFill>
                  <a:srgbClr val="D9B732"/>
                </a:solidFill>
              </a:rPr>
              <a:t/>
            </a:r>
            <a:br>
              <a:rPr lang="en-US" sz="4000" dirty="0">
                <a:solidFill>
                  <a:srgbClr val="D9B732"/>
                </a:solidFill>
              </a:rPr>
            </a:b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188200" y="3200400"/>
            <a:ext cx="5410200" cy="552869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90000"/>
              </a:lnSpc>
            </a:pPr>
            <a:r>
              <a:rPr lang="en-US" sz="2800" b="1" dirty="0"/>
              <a:t>Future Facility </a:t>
            </a:r>
            <a:r>
              <a:rPr lang="en-US" sz="2800" dirty="0"/>
              <a:t>needs include:</a:t>
            </a:r>
          </a:p>
          <a:p>
            <a:pPr marL="457200" indent="-457200">
              <a:lnSpc>
                <a:spcPct val="90000"/>
              </a:lnSpc>
              <a:buFont typeface="Arial"/>
              <a:buChar char="•"/>
            </a:pPr>
            <a:endParaRPr lang="en-US" sz="2800" dirty="0"/>
          </a:p>
          <a:p>
            <a:pPr marL="457200" indent="-457200">
              <a:lnSpc>
                <a:spcPct val="90000"/>
              </a:lnSpc>
              <a:buFont typeface="Arial"/>
              <a:buChar char="•"/>
            </a:pPr>
            <a:r>
              <a:rPr lang="en-US" sz="2800" dirty="0"/>
              <a:t>New Fire Stations</a:t>
            </a:r>
          </a:p>
          <a:p>
            <a:pPr>
              <a:lnSpc>
                <a:spcPct val="90000"/>
              </a:lnSpc>
            </a:pPr>
            <a:endParaRPr lang="en-US" sz="2800" dirty="0"/>
          </a:p>
          <a:p>
            <a:pPr marL="457200" indent="-457200">
              <a:lnSpc>
                <a:spcPct val="90000"/>
              </a:lnSpc>
              <a:buFont typeface="Arial"/>
              <a:buChar char="•"/>
            </a:pPr>
            <a:r>
              <a:rPr lang="en-US" sz="2800" dirty="0"/>
              <a:t>Relocated Police Station</a:t>
            </a:r>
          </a:p>
          <a:p>
            <a:pPr>
              <a:lnSpc>
                <a:spcPct val="90000"/>
              </a:lnSpc>
            </a:pPr>
            <a:endParaRPr lang="en-US" sz="2800" dirty="0"/>
          </a:p>
          <a:p>
            <a:pPr marL="457200" indent="-457200">
              <a:lnSpc>
                <a:spcPct val="90000"/>
              </a:lnSpc>
              <a:buFont typeface="Arial"/>
              <a:buChar char="•"/>
            </a:pPr>
            <a:r>
              <a:rPr lang="en-US" sz="2800" dirty="0"/>
              <a:t>Closing of elementary school</a:t>
            </a:r>
          </a:p>
          <a:p>
            <a:pPr>
              <a:lnSpc>
                <a:spcPct val="90000"/>
              </a:lnSpc>
            </a:pPr>
            <a:endParaRPr lang="en-US" sz="2800" dirty="0"/>
          </a:p>
          <a:p>
            <a:pPr marL="457200" indent="-457200">
              <a:lnSpc>
                <a:spcPct val="90000"/>
              </a:lnSpc>
              <a:buFont typeface="Arial"/>
              <a:buChar char="•"/>
            </a:pPr>
            <a:r>
              <a:rPr lang="en-US" sz="2800" dirty="0"/>
              <a:t>Renovation of Veterans’ Hall</a:t>
            </a:r>
          </a:p>
          <a:p>
            <a:pPr marL="457200" indent="-457200">
              <a:lnSpc>
                <a:spcPct val="90000"/>
              </a:lnSpc>
              <a:buFont typeface="Arial"/>
              <a:buChar char="•"/>
            </a:pPr>
            <a:endParaRPr lang="en-US" sz="2800" dirty="0"/>
          </a:p>
          <a:p>
            <a:pPr marL="457200" indent="-457200">
              <a:lnSpc>
                <a:spcPct val="90000"/>
              </a:lnSpc>
              <a:buFont typeface="Arial"/>
              <a:buChar char="•"/>
            </a:pPr>
            <a:r>
              <a:rPr lang="en-US" sz="2800" dirty="0"/>
              <a:t>Additional recreational facilities</a:t>
            </a:r>
          </a:p>
          <a:p>
            <a:pPr>
              <a:lnSpc>
                <a:spcPct val="90000"/>
              </a:lnSpc>
            </a:pPr>
            <a:endParaRPr lang="en-US" sz="2800" dirty="0"/>
          </a:p>
          <a:p>
            <a:pPr marL="457200" indent="-457200">
              <a:lnSpc>
                <a:spcPct val="90000"/>
              </a:lnSpc>
              <a:buFont typeface="Arial"/>
              <a:buChar char="•"/>
            </a:pPr>
            <a:r>
              <a:rPr lang="en-US" sz="2800" dirty="0"/>
              <a:t>Increased access to Libraries</a:t>
            </a:r>
          </a:p>
          <a:p>
            <a:pPr>
              <a:lnSpc>
                <a:spcPct val="90000"/>
              </a:lnSpc>
            </a:pPr>
            <a:endParaRPr lang="en-US" sz="2800" dirty="0"/>
          </a:p>
        </p:txBody>
      </p:sp>
      <p:sp>
        <p:nvSpPr>
          <p:cNvPr id="6" name="TextBox 5"/>
          <p:cNvSpPr txBox="1"/>
          <p:nvPr/>
        </p:nvSpPr>
        <p:spPr>
          <a:xfrm>
            <a:off x="635000" y="2667000"/>
            <a:ext cx="6095999" cy="6986527"/>
          </a:xfrm>
          <a:prstGeom prst="rect">
            <a:avLst/>
          </a:prstGeom>
          <a:noFill/>
        </p:spPr>
        <p:txBody>
          <a:bodyPr wrap="square" rtlCol="0">
            <a:spAutoFit/>
          </a:bodyPr>
          <a:lstStyle/>
          <a:p>
            <a:endParaRPr lang="en-US" sz="3200" dirty="0">
              <a:solidFill>
                <a:schemeClr val="tx1"/>
              </a:solidFill>
            </a:endParaRPr>
          </a:p>
          <a:p>
            <a:pPr marL="457200" indent="-457200">
              <a:buFont typeface="Arial"/>
              <a:buChar char="•"/>
            </a:pPr>
            <a:r>
              <a:rPr lang="en-US" sz="3200" dirty="0">
                <a:solidFill>
                  <a:schemeClr val="tx1"/>
                </a:solidFill>
                <a:latin typeface="+mn-lt"/>
              </a:rPr>
              <a:t>Derry is systematic and </a:t>
            </a:r>
            <a:r>
              <a:rPr lang="en-US" sz="3200" dirty="0">
                <a:solidFill>
                  <a:srgbClr val="FFFF00"/>
                </a:solidFill>
                <a:latin typeface="+mn-lt"/>
              </a:rPr>
              <a:t>proactive</a:t>
            </a:r>
            <a:r>
              <a:rPr lang="en-US" sz="3200" dirty="0">
                <a:solidFill>
                  <a:schemeClr val="tx1"/>
                </a:solidFill>
                <a:latin typeface="+mn-lt"/>
              </a:rPr>
              <a:t> about planning for facilities and services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rgbClr val="FFFF00"/>
                </a:solidFill>
                <a:latin typeface="+mn-lt"/>
              </a:rPr>
              <a:t>Water</a:t>
            </a:r>
            <a:r>
              <a:rPr lang="en-US" sz="3200" dirty="0">
                <a:solidFill>
                  <a:schemeClr val="tx1"/>
                </a:solidFill>
                <a:latin typeface="+mn-lt"/>
              </a:rPr>
              <a:t> </a:t>
            </a:r>
            <a:r>
              <a:rPr lang="mr-IN" sz="3200" dirty="0">
                <a:solidFill>
                  <a:schemeClr val="tx1"/>
                </a:solidFill>
                <a:latin typeface="+mn-lt"/>
              </a:rPr>
              <a:t>–</a:t>
            </a:r>
            <a:r>
              <a:rPr lang="en-US" sz="3200" dirty="0">
                <a:solidFill>
                  <a:schemeClr val="tx1"/>
                </a:solidFill>
                <a:latin typeface="+mn-lt"/>
              </a:rPr>
              <a:t> approximately 40% of Town’s residents connected to municipal water system</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rgbClr val="FFFF00"/>
                </a:solidFill>
                <a:latin typeface="+mn-lt"/>
              </a:rPr>
              <a:t>Sewer</a:t>
            </a:r>
            <a:r>
              <a:rPr lang="en-US" sz="3200" dirty="0">
                <a:solidFill>
                  <a:schemeClr val="tx1"/>
                </a:solidFill>
                <a:latin typeface="+mn-lt"/>
              </a:rPr>
              <a:t> </a:t>
            </a:r>
            <a:r>
              <a:rPr lang="mr-IN" sz="3200" dirty="0">
                <a:solidFill>
                  <a:schemeClr val="tx1"/>
                </a:solidFill>
                <a:latin typeface="+mn-lt"/>
              </a:rPr>
              <a:t>–</a:t>
            </a:r>
            <a:r>
              <a:rPr lang="en-US" sz="3200" dirty="0">
                <a:solidFill>
                  <a:schemeClr val="tx1"/>
                </a:solidFill>
                <a:latin typeface="+mn-lt"/>
              </a:rPr>
              <a:t> approximately 30% of Town’s population connected to municipal system</a:t>
            </a:r>
          </a:p>
          <a:p>
            <a:pPr marL="457200" indent="-457200">
              <a:buFont typeface="Arial"/>
              <a:buChar char="•"/>
            </a:pPr>
            <a:endParaRPr lang="en-US" sz="3200" dirty="0">
              <a:solidFill>
                <a:schemeClr val="tx1"/>
              </a:solidFill>
              <a:latin typeface="+mn-lt"/>
            </a:endParaRPr>
          </a:p>
          <a:p>
            <a:pPr marL="457200" indent="-457200">
              <a:buFont typeface="Arial"/>
              <a:buChar char="•"/>
            </a:pPr>
            <a:endParaRPr lang="en-US" sz="3200" dirty="0">
              <a:solidFill>
                <a:schemeClr val="tx1"/>
              </a:solidFill>
            </a:endParaRPr>
          </a:p>
        </p:txBody>
      </p:sp>
    </p:spTree>
    <p:extLst>
      <p:ext uri="{BB962C8B-B14F-4D97-AF65-F5344CB8AC3E}">
        <p14:creationId xmlns:p14="http://schemas.microsoft.com/office/powerpoint/2010/main" val="5568306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828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4400" b="1" dirty="0">
                <a:solidFill>
                  <a:srgbClr val="D9B732"/>
                </a:solidFill>
                <a:latin typeface="+mn-lt"/>
              </a:rPr>
              <a:t>Energy Conservation &amp; Future Resiliency Planning</a:t>
            </a:r>
            <a:r>
              <a:rPr lang="en-US" sz="4000" dirty="0">
                <a:solidFill>
                  <a:srgbClr val="D9B732"/>
                </a:solidFill>
              </a:rPr>
              <a:t/>
            </a:r>
            <a:br>
              <a:rPr lang="en-US" sz="4000" dirty="0">
                <a:solidFill>
                  <a:srgbClr val="D9B732"/>
                </a:solidFill>
              </a:rPr>
            </a:b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4" name="TextBox 3"/>
          <p:cNvSpPr txBox="1"/>
          <p:nvPr/>
        </p:nvSpPr>
        <p:spPr>
          <a:xfrm>
            <a:off x="7645400" y="2743200"/>
            <a:ext cx="4953000" cy="569386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57200" indent="-457200">
              <a:buFont typeface="Arial"/>
              <a:buChar char="•"/>
            </a:pPr>
            <a:r>
              <a:rPr lang="en-US" sz="2800" dirty="0">
                <a:solidFill>
                  <a:schemeClr val="bg1"/>
                </a:solidFill>
              </a:rPr>
              <a:t>Net Zero Task Force Goal: become </a:t>
            </a:r>
            <a:r>
              <a:rPr lang="en-US" sz="2800" b="1" dirty="0">
                <a:solidFill>
                  <a:schemeClr val="bg1"/>
                </a:solidFill>
              </a:rPr>
              <a:t>Net Zero </a:t>
            </a:r>
            <a:r>
              <a:rPr lang="en-US" sz="2800" dirty="0">
                <a:solidFill>
                  <a:schemeClr val="bg1"/>
                </a:solidFill>
              </a:rPr>
              <a:t>in terms of carbon footprint by year </a:t>
            </a:r>
            <a:r>
              <a:rPr lang="en-US" sz="2800" b="1" dirty="0">
                <a:solidFill>
                  <a:schemeClr val="bg1"/>
                </a:solidFill>
              </a:rPr>
              <a:t>2025</a:t>
            </a:r>
          </a:p>
          <a:p>
            <a:pPr marL="457200" indent="-457200">
              <a:buFont typeface="Arial"/>
              <a:buChar char="•"/>
            </a:pPr>
            <a:endParaRPr lang="en-US" sz="2800" dirty="0"/>
          </a:p>
          <a:p>
            <a:pPr marL="457200" indent="-457200">
              <a:buFont typeface="Arial"/>
              <a:buChar char="•"/>
            </a:pPr>
            <a:r>
              <a:rPr lang="en-US" sz="2800" dirty="0"/>
              <a:t>Derry’s </a:t>
            </a:r>
            <a:r>
              <a:rPr lang="en-US" sz="2800" b="1" dirty="0"/>
              <a:t>recycling rate </a:t>
            </a:r>
            <a:r>
              <a:rPr lang="en-US" sz="2800" dirty="0"/>
              <a:t>is 36% of all waste</a:t>
            </a:r>
          </a:p>
          <a:p>
            <a:pPr marL="457200" indent="-457200">
              <a:buFont typeface="Arial"/>
              <a:buChar char="•"/>
            </a:pPr>
            <a:endParaRPr lang="en-US" sz="2800" dirty="0"/>
          </a:p>
          <a:p>
            <a:pPr marL="457200" indent="-457200">
              <a:buFont typeface="Arial"/>
              <a:buChar char="•"/>
            </a:pPr>
            <a:r>
              <a:rPr lang="en-US" sz="2800" b="1" dirty="0"/>
              <a:t>State of NH has programs </a:t>
            </a:r>
            <a:r>
              <a:rPr lang="en-US" sz="2800" dirty="0"/>
              <a:t>&amp; </a:t>
            </a:r>
            <a:r>
              <a:rPr lang="en-US" sz="2800" b="1" dirty="0"/>
              <a:t>funding</a:t>
            </a:r>
            <a:r>
              <a:rPr lang="en-US" sz="2800" dirty="0"/>
              <a:t> available to municipalities to help towns become more resilient</a:t>
            </a:r>
          </a:p>
          <a:p>
            <a:pPr marL="457200" indent="-457200">
              <a:buFont typeface="Arial"/>
              <a:buChar char="•"/>
            </a:pPr>
            <a:endParaRPr lang="en-US" sz="2800" dirty="0"/>
          </a:p>
        </p:txBody>
      </p:sp>
      <p:sp>
        <p:nvSpPr>
          <p:cNvPr id="6" name="TextBox 5"/>
          <p:cNvSpPr txBox="1"/>
          <p:nvPr/>
        </p:nvSpPr>
        <p:spPr>
          <a:xfrm>
            <a:off x="711200" y="2274630"/>
            <a:ext cx="6781800" cy="7290200"/>
          </a:xfrm>
          <a:prstGeom prst="rect">
            <a:avLst/>
          </a:prstGeom>
          <a:noFill/>
        </p:spPr>
        <p:txBody>
          <a:bodyPr wrap="square" rtlCol="0">
            <a:spAutoFit/>
          </a:bodyPr>
          <a:lstStyle/>
          <a:p>
            <a:r>
              <a:rPr lang="en-US" sz="3200" dirty="0">
                <a:solidFill>
                  <a:schemeClr val="tx1"/>
                </a:solidFill>
              </a:rPr>
              <a:t>Derry has been </a:t>
            </a:r>
            <a:r>
              <a:rPr lang="en-US" sz="3200" dirty="0">
                <a:solidFill>
                  <a:srgbClr val="FFFF00"/>
                </a:solidFill>
              </a:rPr>
              <a:t>proactive</a:t>
            </a:r>
            <a:r>
              <a:rPr lang="en-US" sz="3200" dirty="0">
                <a:solidFill>
                  <a:schemeClr val="tx1"/>
                </a:solidFill>
              </a:rPr>
              <a:t>:</a:t>
            </a:r>
          </a:p>
          <a:p>
            <a:endParaRPr lang="en-US" sz="3200" dirty="0">
              <a:solidFill>
                <a:schemeClr val="tx1"/>
              </a:solidFill>
            </a:endParaRPr>
          </a:p>
          <a:p>
            <a:pPr marL="457200" indent="-457200">
              <a:lnSpc>
                <a:spcPct val="90000"/>
              </a:lnSpc>
              <a:buFont typeface="Arial"/>
              <a:buChar char="•"/>
            </a:pPr>
            <a:r>
              <a:rPr lang="en-US" sz="3200" dirty="0">
                <a:solidFill>
                  <a:schemeClr val="tx1"/>
                </a:solidFill>
              </a:rPr>
              <a:t>Net Zero </a:t>
            </a:r>
            <a:r>
              <a:rPr lang="en-US" sz="3200" dirty="0">
                <a:solidFill>
                  <a:srgbClr val="FFFFFF"/>
                </a:solidFill>
              </a:rPr>
              <a:t>Task Force</a:t>
            </a:r>
          </a:p>
          <a:p>
            <a:pPr marL="457200" indent="-457200">
              <a:lnSpc>
                <a:spcPct val="90000"/>
              </a:lnSpc>
              <a:buFont typeface="Arial"/>
              <a:buChar char="•"/>
            </a:pPr>
            <a:endParaRPr lang="en-US" sz="3200" dirty="0">
              <a:solidFill>
                <a:srgbClr val="FFFFFF"/>
              </a:solidFill>
            </a:endParaRPr>
          </a:p>
          <a:p>
            <a:pPr marL="457200" indent="-457200">
              <a:lnSpc>
                <a:spcPct val="90000"/>
              </a:lnSpc>
              <a:buFont typeface="Arial"/>
              <a:buChar char="•"/>
            </a:pPr>
            <a:r>
              <a:rPr lang="en-US" sz="3200" dirty="0">
                <a:solidFill>
                  <a:schemeClr val="tx1"/>
                </a:solidFill>
              </a:rPr>
              <a:t>Green Building &amp; Vehicle Ordinance</a:t>
            </a:r>
          </a:p>
          <a:p>
            <a:pPr marL="457200" indent="-457200">
              <a:lnSpc>
                <a:spcPct val="90000"/>
              </a:lnSpc>
              <a:buFont typeface="Arial"/>
              <a:buChar char="•"/>
            </a:pPr>
            <a:endParaRPr lang="en-US" sz="3200" dirty="0">
              <a:solidFill>
                <a:schemeClr val="tx1"/>
              </a:solidFill>
            </a:endParaRPr>
          </a:p>
          <a:p>
            <a:pPr marL="457200" indent="-457200">
              <a:lnSpc>
                <a:spcPct val="90000"/>
              </a:lnSpc>
              <a:buFont typeface="Arial"/>
              <a:buChar char="•"/>
            </a:pPr>
            <a:r>
              <a:rPr lang="en-US" sz="3200" dirty="0">
                <a:solidFill>
                  <a:schemeClr val="tx1"/>
                </a:solidFill>
              </a:rPr>
              <a:t>Electric car charging stations</a:t>
            </a:r>
          </a:p>
          <a:p>
            <a:pPr marL="457200" indent="-457200">
              <a:lnSpc>
                <a:spcPct val="90000"/>
              </a:lnSpc>
              <a:buFont typeface="Arial"/>
              <a:buChar char="•"/>
            </a:pPr>
            <a:endParaRPr lang="en-US" sz="3200" dirty="0">
              <a:solidFill>
                <a:schemeClr val="tx1"/>
              </a:solidFill>
            </a:endParaRPr>
          </a:p>
          <a:p>
            <a:pPr marL="457200" indent="-457200">
              <a:lnSpc>
                <a:spcPct val="90000"/>
              </a:lnSpc>
              <a:buFont typeface="Arial"/>
              <a:buChar char="•"/>
            </a:pPr>
            <a:r>
              <a:rPr lang="en-US" sz="3200" dirty="0">
                <a:solidFill>
                  <a:schemeClr val="tx1"/>
                </a:solidFill>
              </a:rPr>
              <a:t>Solar &amp; wind exemption</a:t>
            </a:r>
          </a:p>
          <a:p>
            <a:pPr marL="457200" indent="-457200">
              <a:lnSpc>
                <a:spcPct val="90000"/>
              </a:lnSpc>
              <a:buFont typeface="Arial"/>
              <a:buChar char="•"/>
            </a:pPr>
            <a:endParaRPr lang="en-US" sz="3200" dirty="0">
              <a:solidFill>
                <a:schemeClr val="tx1"/>
              </a:solidFill>
            </a:endParaRPr>
          </a:p>
          <a:p>
            <a:pPr marL="457200" indent="-457200">
              <a:lnSpc>
                <a:spcPct val="90000"/>
              </a:lnSpc>
              <a:buFont typeface="Arial"/>
              <a:buChar char="•"/>
            </a:pPr>
            <a:r>
              <a:rPr lang="en-US" sz="3200" dirty="0">
                <a:solidFill>
                  <a:schemeClr val="tx1"/>
                </a:solidFill>
              </a:rPr>
              <a:t>Recycling</a:t>
            </a:r>
          </a:p>
          <a:p>
            <a:pPr marL="457200" indent="-457200">
              <a:lnSpc>
                <a:spcPct val="90000"/>
              </a:lnSpc>
              <a:buFont typeface="Arial"/>
              <a:buChar char="•"/>
            </a:pPr>
            <a:endParaRPr lang="en-US" sz="3200" dirty="0">
              <a:solidFill>
                <a:schemeClr val="tx1"/>
              </a:solidFill>
            </a:endParaRPr>
          </a:p>
          <a:p>
            <a:pPr marL="457200" indent="-457200">
              <a:lnSpc>
                <a:spcPct val="90000"/>
              </a:lnSpc>
              <a:buFont typeface="Arial"/>
              <a:buChar char="•"/>
            </a:pPr>
            <a:r>
              <a:rPr lang="en-US" sz="3200" dirty="0">
                <a:solidFill>
                  <a:schemeClr val="tx1"/>
                </a:solidFill>
              </a:rPr>
              <a:t>Stormwater Management Program</a:t>
            </a:r>
          </a:p>
          <a:p>
            <a:pPr marL="457200" indent="-457200">
              <a:lnSpc>
                <a:spcPct val="90000"/>
              </a:lnSpc>
              <a:buFont typeface="Arial"/>
              <a:buChar char="•"/>
            </a:pPr>
            <a:endParaRPr lang="en-US" sz="3200" dirty="0">
              <a:solidFill>
                <a:schemeClr val="tx1"/>
              </a:solidFill>
            </a:endParaRPr>
          </a:p>
          <a:p>
            <a:pPr marL="457200" indent="-457200">
              <a:lnSpc>
                <a:spcPct val="90000"/>
              </a:lnSpc>
              <a:buFont typeface="Arial"/>
              <a:buChar char="•"/>
            </a:pPr>
            <a:r>
              <a:rPr lang="en-US" sz="3200" dirty="0">
                <a:solidFill>
                  <a:schemeClr val="tx1"/>
                </a:solidFill>
              </a:rPr>
              <a:t>Hazard Mitigation Plan</a:t>
            </a:r>
          </a:p>
        </p:txBody>
      </p:sp>
    </p:spTree>
    <p:extLst>
      <p:ext uri="{BB962C8B-B14F-4D97-AF65-F5344CB8AC3E}">
        <p14:creationId xmlns:p14="http://schemas.microsoft.com/office/powerpoint/2010/main" val="1762635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196977"/>
            <a:ext cx="12674600" cy="26416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and Implement a Downtown Revitalization Plan  </a:t>
            </a: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711200" y="2209800"/>
            <a:ext cx="6781800" cy="7281993"/>
          </a:xfrm>
          <a:prstGeom prst="rect">
            <a:avLst/>
          </a:prstGeom>
          <a:noFill/>
        </p:spPr>
        <p:txBody>
          <a:bodyPr wrap="square" rtlCol="0">
            <a:spAutoFit/>
          </a:bodyPr>
          <a:lstStyle/>
          <a:p>
            <a:pPr>
              <a:lnSpc>
                <a:spcPct val="80000"/>
              </a:lnSpc>
            </a:pPr>
            <a:r>
              <a:rPr lang="en-US" sz="3200" dirty="0">
                <a:solidFill>
                  <a:srgbClr val="CCFFCC"/>
                </a:solidFill>
                <a:latin typeface="+mn-lt"/>
              </a:rPr>
              <a:t>Make downtown a destination</a:t>
            </a:r>
          </a:p>
          <a:p>
            <a:pPr>
              <a:lnSpc>
                <a:spcPct val="80000"/>
              </a:lnSpc>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Improve walking, biking</a:t>
            </a:r>
          </a:p>
          <a:p>
            <a:pPr>
              <a:lnSpc>
                <a:spcPct val="80000"/>
              </a:lnSpc>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Improve streetscape</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More restaurants &amp; retail</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More outdoor seating</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Better parking options</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Support visual and performing arts</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Revitalize Hood Pond/Park</a:t>
            </a:r>
          </a:p>
          <a:p>
            <a:pPr marL="457200" indent="-457200">
              <a:lnSpc>
                <a:spcPct val="80000"/>
              </a:lnSpc>
              <a:buFont typeface="Arial"/>
              <a:buChar char="•"/>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latin typeface="+mn-lt"/>
              </a:rPr>
              <a:t>Connect to Crystal Ave.</a:t>
            </a:r>
          </a:p>
          <a:p>
            <a:endParaRPr lang="en-US" sz="3200" dirty="0">
              <a:solidFill>
                <a:schemeClr val="tx1"/>
              </a:solidFill>
              <a:latin typeface="+mn-lt"/>
            </a:endParaRPr>
          </a:p>
        </p:txBody>
      </p:sp>
      <p:pic>
        <p:nvPicPr>
          <p:cNvPr id="2" name="Picture 1" descr="Derry-Downtown-Sidewalk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97452" y="3481548"/>
            <a:ext cx="7039295" cy="4495800"/>
          </a:xfrm>
          <a:prstGeom prst="rect">
            <a:avLst/>
          </a:prstGeom>
        </p:spPr>
      </p:pic>
    </p:spTree>
    <p:extLst>
      <p:ext uri="{BB962C8B-B14F-4D97-AF65-F5344CB8AC3E}">
        <p14:creationId xmlns:p14="http://schemas.microsoft.com/office/powerpoint/2010/main" val="2395400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330200"/>
            <a:ext cx="12674600" cy="25654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Complete a feasibility study for a Community Center</a:t>
            </a:r>
            <a:r>
              <a:rPr lang="en-US" sz="4000" dirty="0">
                <a:solidFill>
                  <a:srgbClr val="D9B732"/>
                </a:solidFill>
              </a:rPr>
              <a:t/>
            </a:r>
            <a:br>
              <a:rPr lang="en-US" sz="4000" dirty="0">
                <a:solidFill>
                  <a:srgbClr val="D9B732"/>
                </a:solidFill>
              </a:rPr>
            </a:b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177800" y="1981200"/>
            <a:ext cx="6781800" cy="8119146"/>
          </a:xfrm>
          <a:prstGeom prst="rect">
            <a:avLst/>
          </a:prstGeom>
          <a:noFill/>
        </p:spPr>
        <p:txBody>
          <a:bodyPr wrap="square" rtlCol="0">
            <a:spAutoFit/>
          </a:bodyPr>
          <a:lstStyle/>
          <a:p>
            <a:pPr>
              <a:lnSpc>
                <a:spcPct val="90000"/>
              </a:lnSpc>
            </a:pPr>
            <a:r>
              <a:rPr lang="en-US" sz="3200" dirty="0">
                <a:solidFill>
                  <a:srgbClr val="CCFFCC"/>
                </a:solidFill>
                <a:latin typeface="+mn-lt"/>
              </a:rPr>
              <a:t>Create a multi-generational opportunity for community gathering</a:t>
            </a:r>
          </a:p>
          <a:p>
            <a:pPr>
              <a:lnSpc>
                <a:spcPct val="90000"/>
              </a:lnSpc>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Space for programming for increasing population of older adults</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Space for teens, homeschoolers, social clubs, etc.</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Recreation</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Art center</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Involve MGCC, Parks &amp; Recreation, Boys &amp; Girls Club and other relevant partners</a:t>
            </a:r>
          </a:p>
          <a:p>
            <a:endParaRPr lang="en-US" sz="3200" dirty="0">
              <a:solidFill>
                <a:schemeClr val="tx1"/>
              </a:solidFill>
              <a:latin typeface="+mn-lt"/>
            </a:endParaRPr>
          </a:p>
        </p:txBody>
      </p:sp>
      <p:pic>
        <p:nvPicPr>
          <p:cNvPr id="2" name="Picture 1" descr="img_20180519_101020263-1526775305-99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0" y="3505200"/>
            <a:ext cx="5956663" cy="4800600"/>
          </a:xfrm>
          <a:prstGeom prst="rect">
            <a:avLst/>
          </a:prstGeom>
        </p:spPr>
      </p:pic>
    </p:spTree>
    <p:extLst>
      <p:ext uri="{BB962C8B-B14F-4D97-AF65-F5344CB8AC3E}">
        <p14:creationId xmlns:p14="http://schemas.microsoft.com/office/powerpoint/2010/main" val="11110823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533400"/>
            <a:ext cx="13004800" cy="2032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Design and plan a town-wide pedestrian and bike network</a:t>
            </a:r>
            <a:r>
              <a:rPr lang="en-US" sz="4000" dirty="0">
                <a:solidFill>
                  <a:srgbClr val="D9B732"/>
                </a:solidFill>
              </a:rPr>
              <a:t/>
            </a:r>
            <a:br>
              <a:rPr lang="en-US" sz="4000" dirty="0">
                <a:solidFill>
                  <a:srgbClr val="D9B732"/>
                </a:solidFill>
              </a:rPr>
            </a:br>
            <a:r>
              <a:rPr lang="en-US" sz="4000" dirty="0">
                <a:solidFill>
                  <a:srgbClr val="D9B732"/>
                </a:solidFill>
              </a:rPr>
              <a:t> </a:t>
            </a: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06400" y="1390351"/>
            <a:ext cx="7010400" cy="8381784"/>
          </a:xfrm>
          <a:prstGeom prst="rect">
            <a:avLst/>
          </a:prstGeom>
          <a:noFill/>
        </p:spPr>
        <p:txBody>
          <a:bodyPr wrap="square" rtlCol="0">
            <a:spAutoFit/>
          </a:bodyPr>
          <a:lstStyle/>
          <a:p>
            <a:pPr>
              <a:lnSpc>
                <a:spcPct val="80000"/>
              </a:lnSpc>
            </a:pPr>
            <a:r>
              <a:rPr lang="en-US" sz="3200" dirty="0">
                <a:solidFill>
                  <a:srgbClr val="CCFFCC"/>
                </a:solidFill>
                <a:latin typeface="+mn-lt"/>
              </a:rPr>
              <a:t>Create a safe and pleasant interconnected system for walking and biking. This will:</a:t>
            </a:r>
          </a:p>
          <a:p>
            <a:pPr>
              <a:lnSpc>
                <a:spcPct val="80000"/>
              </a:lnSpc>
            </a:pPr>
            <a:endParaRPr lang="en-US" sz="3200" dirty="0">
              <a:solidFill>
                <a:schemeClr val="tx1"/>
              </a:solidFill>
              <a:latin typeface="+mn-lt"/>
            </a:endParaRPr>
          </a:p>
          <a:p>
            <a:pPr marL="457200" indent="-457200">
              <a:lnSpc>
                <a:spcPct val="80000"/>
              </a:lnSpc>
              <a:buFont typeface="Arial"/>
              <a:buChar char="•"/>
            </a:pPr>
            <a:r>
              <a:rPr lang="en-US" sz="3200" dirty="0">
                <a:solidFill>
                  <a:schemeClr val="tx1"/>
                </a:solidFill>
              </a:rPr>
              <a:t>Promote the downtown</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Promote history</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Market Derry as open for business</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Attract young adults</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Support older adults</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Improve transportation</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Expand opportunities for recreation</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Improve health and wellness</a:t>
            </a:r>
          </a:p>
          <a:p>
            <a:pPr marL="457200" indent="-457200">
              <a:lnSpc>
                <a:spcPct val="80000"/>
              </a:lnSpc>
              <a:buFont typeface="Arial"/>
              <a:buChar char="•"/>
            </a:pPr>
            <a:endParaRPr lang="en-US" sz="3200" dirty="0">
              <a:solidFill>
                <a:schemeClr val="tx1"/>
              </a:solidFill>
            </a:endParaRPr>
          </a:p>
          <a:p>
            <a:pPr marL="457200" indent="-457200">
              <a:lnSpc>
                <a:spcPct val="80000"/>
              </a:lnSpc>
              <a:buFont typeface="Arial"/>
              <a:buChar char="•"/>
            </a:pPr>
            <a:r>
              <a:rPr lang="en-US" sz="3200" dirty="0">
                <a:solidFill>
                  <a:schemeClr val="tx1"/>
                </a:solidFill>
              </a:rPr>
              <a:t>Mitigate impacts of climate change</a:t>
            </a:r>
          </a:p>
        </p:txBody>
      </p:sp>
      <p:pic>
        <p:nvPicPr>
          <p:cNvPr id="2" name="Picture 1" descr="Derry-Downtown-bikes-6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64350" y="3524250"/>
            <a:ext cx="6248400" cy="4686300"/>
          </a:xfrm>
          <a:prstGeom prst="rect">
            <a:avLst/>
          </a:prstGeom>
        </p:spPr>
      </p:pic>
    </p:spTree>
    <p:extLst>
      <p:ext uri="{BB962C8B-B14F-4D97-AF65-F5344CB8AC3E}">
        <p14:creationId xmlns:p14="http://schemas.microsoft.com/office/powerpoint/2010/main" val="10083842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ctrTitle"/>
          </p:nvPr>
        </p:nvSpPr>
        <p:spPr>
          <a:xfrm>
            <a:off x="559816" y="228600"/>
            <a:ext cx="11275568" cy="2357120"/>
          </a:xfrm>
        </p:spPr>
        <p:txBody>
          <a:bodyPr/>
          <a:lstStyle/>
          <a:p>
            <a:pPr algn="ctr"/>
            <a:r>
              <a:rPr lang="en-US" altLang="en-US" sz="5400" dirty="0">
                <a:ln>
                  <a:solidFill>
                    <a:srgbClr val="CCFFCC"/>
                  </a:solidFill>
                </a:ln>
                <a:solidFill>
                  <a:srgbClr val="92D050"/>
                </a:solidFill>
                <a:effectLst/>
              </a:rPr>
              <a:t/>
            </a:r>
            <a:br>
              <a:rPr lang="en-US" altLang="en-US" sz="5400" dirty="0">
                <a:ln>
                  <a:solidFill>
                    <a:srgbClr val="CCFFCC"/>
                  </a:solidFill>
                </a:ln>
                <a:solidFill>
                  <a:srgbClr val="92D050"/>
                </a:solidFill>
                <a:effectLst/>
              </a:rPr>
            </a:br>
            <a:r>
              <a:rPr lang="en-US" altLang="en-US" sz="5400" dirty="0">
                <a:ln>
                  <a:solidFill>
                    <a:srgbClr val="CCFFCC"/>
                  </a:solidFill>
                </a:ln>
                <a:solidFill>
                  <a:srgbClr val="92D050"/>
                </a:solidFill>
                <a:effectLst/>
              </a:rPr>
              <a:t/>
            </a:r>
            <a:br>
              <a:rPr lang="en-US" altLang="en-US" sz="5400" dirty="0">
                <a:ln>
                  <a:solidFill>
                    <a:srgbClr val="CCFFCC"/>
                  </a:solidFill>
                </a:ln>
                <a:solidFill>
                  <a:srgbClr val="92D050"/>
                </a:solidFill>
                <a:effectLst/>
              </a:rPr>
            </a:br>
            <a:endParaRPr lang="en-US" altLang="en-US" sz="2800" dirty="0">
              <a:ln>
                <a:solidFill>
                  <a:srgbClr val="CCFFCC"/>
                </a:solidFill>
              </a:ln>
              <a:solidFill>
                <a:srgbClr val="CCFFCC"/>
              </a:solidFill>
              <a:latin typeface="+mn-lt"/>
              <a:cs typeface="Helvetica Neue Light"/>
            </a:endParaRPr>
          </a:p>
        </p:txBody>
      </p:sp>
      <p:sp>
        <p:nvSpPr>
          <p:cNvPr id="4" name="TextBox 3"/>
          <p:cNvSpPr txBox="1"/>
          <p:nvPr/>
        </p:nvSpPr>
        <p:spPr>
          <a:xfrm>
            <a:off x="5214427" y="9178727"/>
            <a:ext cx="184666" cy="754053"/>
          </a:xfrm>
          <a:prstGeom prst="rect">
            <a:avLst/>
          </a:prstGeom>
          <a:noFill/>
        </p:spPr>
        <p:txBody>
          <a:bodyPr wrap="none" rtlCol="0">
            <a:spAutoFit/>
          </a:bodyPr>
          <a:lstStyle/>
          <a:p>
            <a:endParaRPr lang="en-US" dirty="0"/>
          </a:p>
        </p:txBody>
      </p:sp>
      <p:sp>
        <p:nvSpPr>
          <p:cNvPr id="6" name="Footer Placeholder 5"/>
          <p:cNvSpPr>
            <a:spLocks noGrp="1"/>
          </p:cNvSpPr>
          <p:nvPr>
            <p:ph type="ftr" sz="quarter" idx="12"/>
          </p:nvPr>
        </p:nvSpPr>
        <p:spPr>
          <a:xfrm>
            <a:off x="1337639" y="9093905"/>
            <a:ext cx="10820400" cy="519289"/>
          </a:xfrm>
        </p:spPr>
        <p:txBody>
          <a:bodyPr/>
          <a:lstStyle/>
          <a:p>
            <a:pPr algn="ctr"/>
            <a:r>
              <a:rPr lang="en-US" sz="2000" i="1" dirty="0">
                <a:solidFill>
                  <a:srgbClr val="CCFFCC"/>
                </a:solidFill>
              </a:rPr>
              <a:t>Community Circle with Martha Lyon Landscape Architecture, Barrett Planning, and BETA</a:t>
            </a:r>
          </a:p>
        </p:txBody>
      </p:sp>
      <p:sp>
        <p:nvSpPr>
          <p:cNvPr id="7" name="TextBox 6"/>
          <p:cNvSpPr txBox="1"/>
          <p:nvPr/>
        </p:nvSpPr>
        <p:spPr>
          <a:xfrm>
            <a:off x="-75386" y="1338797"/>
            <a:ext cx="6781800" cy="2573012"/>
          </a:xfrm>
          <a:prstGeom prst="rect">
            <a:avLst/>
          </a:prstGeom>
          <a:noFill/>
        </p:spPr>
        <p:txBody>
          <a:bodyPr wrap="square" rtlCol="0">
            <a:spAutoFit/>
          </a:bodyPr>
          <a:lstStyle/>
          <a:p>
            <a:pPr lvl="1">
              <a:lnSpc>
                <a:spcPct val="80000"/>
              </a:lnSpc>
            </a:pPr>
            <a:r>
              <a:rPr lang="en-US" sz="3200" dirty="0">
                <a:solidFill>
                  <a:srgbClr val="D9B732"/>
                </a:solidFill>
                <a:latin typeface="Candara" panose="020E0502030303020204" pitchFamily="34" charset="0"/>
              </a:rPr>
              <a:t>Derry Planning Department</a:t>
            </a:r>
          </a:p>
          <a:p>
            <a:pPr lvl="1">
              <a:lnSpc>
                <a:spcPct val="80000"/>
              </a:lnSpc>
            </a:pPr>
            <a:endParaRPr lang="en-US" sz="3200" dirty="0">
              <a:solidFill>
                <a:srgbClr val="D9B732"/>
              </a:solidFill>
              <a:latin typeface="Candara" panose="020E0502030303020204" pitchFamily="34" charset="0"/>
            </a:endParaRPr>
          </a:p>
          <a:p>
            <a:pPr>
              <a:lnSpc>
                <a:spcPct val="80000"/>
              </a:lnSpc>
            </a:pPr>
            <a:r>
              <a:rPr lang="en-US" sz="3200" dirty="0">
                <a:solidFill>
                  <a:srgbClr val="D9B732"/>
                </a:solidFill>
                <a:latin typeface="Candara" panose="020E0502030303020204" pitchFamily="34" charset="0"/>
              </a:rPr>
              <a:t>	</a:t>
            </a:r>
            <a:r>
              <a:rPr lang="en-US" sz="2400" dirty="0">
                <a:solidFill>
                  <a:srgbClr val="CCFFCC"/>
                </a:solidFill>
              </a:rPr>
              <a:t>George </a:t>
            </a:r>
            <a:r>
              <a:rPr lang="en-US" sz="2400" dirty="0" err="1">
                <a:solidFill>
                  <a:srgbClr val="CCFFCC"/>
                </a:solidFill>
              </a:rPr>
              <a:t>Sioras</a:t>
            </a:r>
            <a:endParaRPr lang="en-US" sz="2400" dirty="0">
              <a:solidFill>
                <a:srgbClr val="CCFFCC"/>
              </a:solidFill>
            </a:endParaRPr>
          </a:p>
          <a:p>
            <a:pPr>
              <a:lnSpc>
                <a:spcPct val="80000"/>
              </a:lnSpc>
            </a:pPr>
            <a:r>
              <a:rPr lang="en-US" sz="2400" dirty="0">
                <a:solidFill>
                  <a:srgbClr val="CCFFCC"/>
                </a:solidFill>
              </a:rPr>
              <a:t>	</a:t>
            </a:r>
            <a:r>
              <a:rPr lang="en-US" sz="2400" dirty="0">
                <a:solidFill>
                  <a:srgbClr val="D9B732"/>
                </a:solidFill>
              </a:rPr>
              <a:t>Planning Director</a:t>
            </a:r>
          </a:p>
          <a:p>
            <a:pPr>
              <a:lnSpc>
                <a:spcPct val="90000"/>
              </a:lnSpc>
            </a:pPr>
            <a:endParaRPr lang="en-US" sz="2400" dirty="0">
              <a:solidFill>
                <a:srgbClr val="CCFFCC"/>
              </a:solidFill>
            </a:endParaRPr>
          </a:p>
          <a:p>
            <a:pPr>
              <a:lnSpc>
                <a:spcPct val="90000"/>
              </a:lnSpc>
            </a:pPr>
            <a:r>
              <a:rPr lang="en-US" sz="2400" dirty="0">
                <a:solidFill>
                  <a:srgbClr val="CCFFCC"/>
                </a:solidFill>
              </a:rPr>
              <a:t>	Elizabeth </a:t>
            </a:r>
            <a:r>
              <a:rPr lang="en-US" sz="2400" dirty="0" err="1">
                <a:solidFill>
                  <a:srgbClr val="CCFFCC"/>
                </a:solidFill>
              </a:rPr>
              <a:t>Robidoux</a:t>
            </a:r>
            <a:endParaRPr lang="en-US" sz="2400" dirty="0">
              <a:solidFill>
                <a:srgbClr val="CCFFCC"/>
              </a:solidFill>
            </a:endParaRPr>
          </a:p>
          <a:p>
            <a:pPr>
              <a:lnSpc>
                <a:spcPct val="90000"/>
              </a:lnSpc>
            </a:pPr>
            <a:r>
              <a:rPr lang="en-US" sz="2400" dirty="0">
                <a:solidFill>
                  <a:srgbClr val="CCFFCC"/>
                </a:solidFill>
              </a:rPr>
              <a:t>	</a:t>
            </a:r>
            <a:r>
              <a:rPr lang="en-US" sz="2400" dirty="0">
                <a:solidFill>
                  <a:srgbClr val="D9B732"/>
                </a:solidFill>
              </a:rPr>
              <a:t>Planning Assistant </a:t>
            </a:r>
          </a:p>
        </p:txBody>
      </p:sp>
      <p:sp>
        <p:nvSpPr>
          <p:cNvPr id="8" name="Title 1"/>
          <p:cNvSpPr txBox="1">
            <a:spLocks/>
          </p:cNvSpPr>
          <p:nvPr/>
        </p:nvSpPr>
        <p:spPr>
          <a:xfrm>
            <a:off x="0" y="-336550"/>
            <a:ext cx="13004800" cy="2032000"/>
          </a:xfrm>
          <a:prstGeom prst="rect">
            <a:avLst/>
          </a:prstGeom>
        </p:spPr>
        <p:txBody>
          <a:bodyPr vert="horz" lIns="130046" tIns="65023" rIns="130046" bIns="65023" rtlCol="0" anchor="b">
            <a:normAutofit/>
          </a:bodyPr>
          <a:lstStyle>
            <a:lvl1pPr algn="l" defTabSz="1300460" rtl="0" eaLnBrk="1" latinLnBrk="0" hangingPunct="1">
              <a:spcBef>
                <a:spcPct val="0"/>
              </a:spcBef>
              <a:buNone/>
              <a:defRPr sz="7000" kern="1200">
                <a:solidFill>
                  <a:schemeClr val="tx1"/>
                </a:solidFill>
                <a:effectLst>
                  <a:outerShdw blurRad="38100" dist="38100" dir="2700000" algn="tl">
                    <a:srgbClr val="000000">
                      <a:alpha val="43137"/>
                    </a:srgbClr>
                  </a:outerShdw>
                </a:effectLst>
                <a:latin typeface="Garamond" panose="020204040303010108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sz="3600">
                <a:solidFill>
                  <a:srgbClr val="92D050"/>
                </a:solidFill>
                <a:effectLst/>
              </a:rPr>
              <a:t> </a:t>
            </a:r>
            <a:endParaRPr lang="en-US" altLang="en-US" sz="3600" dirty="0">
              <a:solidFill>
                <a:srgbClr val="92D050"/>
              </a:solidFill>
            </a:endParaRPr>
          </a:p>
        </p:txBody>
      </p:sp>
      <p:sp>
        <p:nvSpPr>
          <p:cNvPr id="9" name="TextBox 8"/>
          <p:cNvSpPr txBox="1"/>
          <p:nvPr/>
        </p:nvSpPr>
        <p:spPr>
          <a:xfrm>
            <a:off x="2235200" y="304800"/>
            <a:ext cx="9025279" cy="769441"/>
          </a:xfrm>
          <a:prstGeom prst="rect">
            <a:avLst/>
          </a:prstGeom>
          <a:noFill/>
        </p:spPr>
        <p:txBody>
          <a:bodyPr wrap="square" rtlCol="0">
            <a:spAutoFit/>
          </a:bodyPr>
          <a:lstStyle/>
          <a:p>
            <a:pPr algn="ctr"/>
            <a:r>
              <a:rPr lang="en-US" sz="4400" b="1" dirty="0">
                <a:solidFill>
                  <a:srgbClr val="D9B732"/>
                </a:solidFill>
                <a:latin typeface="Helvetica Neue Light"/>
              </a:rPr>
              <a:t>Master Plan Update Team</a:t>
            </a:r>
          </a:p>
        </p:txBody>
      </p:sp>
      <p:sp>
        <p:nvSpPr>
          <p:cNvPr id="5" name="TextBox 4"/>
          <p:cNvSpPr txBox="1"/>
          <p:nvPr/>
        </p:nvSpPr>
        <p:spPr>
          <a:xfrm>
            <a:off x="482600" y="4058812"/>
            <a:ext cx="6019800" cy="4770537"/>
          </a:xfrm>
          <a:prstGeom prst="rect">
            <a:avLst/>
          </a:prstGeom>
          <a:noFill/>
        </p:spPr>
        <p:txBody>
          <a:bodyPr wrap="square" rtlCol="0">
            <a:spAutoFit/>
          </a:bodyPr>
          <a:lstStyle/>
          <a:p>
            <a:r>
              <a:rPr lang="en-US" sz="3200" dirty="0">
                <a:solidFill>
                  <a:srgbClr val="D9B732"/>
                </a:solidFill>
                <a:latin typeface="Candara" panose="020E0502030303020204" pitchFamily="34" charset="0"/>
              </a:rPr>
              <a:t>Consultant Team</a:t>
            </a:r>
          </a:p>
          <a:p>
            <a:endParaRPr lang="en-US" sz="3200" dirty="0">
              <a:solidFill>
                <a:srgbClr val="D9B732"/>
              </a:solidFill>
              <a:latin typeface="Candara" panose="020E0502030303020204" pitchFamily="34" charset="0"/>
            </a:endParaRPr>
          </a:p>
          <a:p>
            <a:r>
              <a:rPr lang="en-US" sz="2400" dirty="0">
                <a:solidFill>
                  <a:srgbClr val="CCFFCC"/>
                </a:solidFill>
              </a:rPr>
              <a:t>Daphne </a:t>
            </a:r>
            <a:r>
              <a:rPr lang="en-US" sz="2400" dirty="0" err="1">
                <a:solidFill>
                  <a:srgbClr val="CCFFCC"/>
                </a:solidFill>
              </a:rPr>
              <a:t>Politis</a:t>
            </a:r>
            <a:r>
              <a:rPr lang="en-US" sz="2400" dirty="0">
                <a:solidFill>
                  <a:srgbClr val="CCFFCC"/>
                </a:solidFill>
              </a:rPr>
              <a:t>,</a:t>
            </a:r>
          </a:p>
          <a:p>
            <a:r>
              <a:rPr lang="en-US" sz="2400" dirty="0">
                <a:solidFill>
                  <a:srgbClr val="D9B732"/>
                </a:solidFill>
              </a:rPr>
              <a:t>Community Circle</a:t>
            </a:r>
          </a:p>
          <a:p>
            <a:r>
              <a:rPr lang="en-US" sz="2400" dirty="0">
                <a:solidFill>
                  <a:srgbClr val="CCFFCC"/>
                </a:solidFill>
              </a:rPr>
              <a:t>Martha Lyon, </a:t>
            </a:r>
          </a:p>
          <a:p>
            <a:r>
              <a:rPr lang="en-US" sz="2400" dirty="0">
                <a:solidFill>
                  <a:srgbClr val="D9B732"/>
                </a:solidFill>
              </a:rPr>
              <a:t>Martha Lyon Landscape Architecture, LLC</a:t>
            </a:r>
          </a:p>
          <a:p>
            <a:r>
              <a:rPr lang="en-US" sz="2400" dirty="0">
                <a:solidFill>
                  <a:srgbClr val="CCFFCC"/>
                </a:solidFill>
              </a:rPr>
              <a:t>Judi Barrett,</a:t>
            </a:r>
          </a:p>
          <a:p>
            <a:r>
              <a:rPr lang="en-US" sz="2400" dirty="0">
                <a:solidFill>
                  <a:srgbClr val="D9B732"/>
                </a:solidFill>
              </a:rPr>
              <a:t>Barrett Planning Group, LLC</a:t>
            </a:r>
          </a:p>
          <a:p>
            <a:r>
              <a:rPr lang="en-US" sz="2400" dirty="0">
                <a:solidFill>
                  <a:srgbClr val="CCFFCC"/>
                </a:solidFill>
              </a:rPr>
              <a:t>Fiona Coughlan, </a:t>
            </a:r>
          </a:p>
          <a:p>
            <a:r>
              <a:rPr lang="en-US" sz="2400" dirty="0">
                <a:solidFill>
                  <a:srgbClr val="D9B732"/>
                </a:solidFill>
              </a:rPr>
              <a:t>Barrett Planning Group, LLC</a:t>
            </a:r>
          </a:p>
          <a:p>
            <a:r>
              <a:rPr lang="en-US" sz="2400" dirty="0">
                <a:solidFill>
                  <a:srgbClr val="CCFFCC"/>
                </a:solidFill>
              </a:rPr>
              <a:t>Jeff </a:t>
            </a:r>
            <a:r>
              <a:rPr lang="en-US" sz="2400" dirty="0" err="1">
                <a:solidFill>
                  <a:srgbClr val="CCFFCC"/>
                </a:solidFill>
              </a:rPr>
              <a:t>Maxtutis</a:t>
            </a:r>
            <a:r>
              <a:rPr lang="en-US" sz="2400" dirty="0">
                <a:solidFill>
                  <a:srgbClr val="CCFFCC"/>
                </a:solidFill>
              </a:rPr>
              <a:t>,</a:t>
            </a:r>
          </a:p>
          <a:p>
            <a:r>
              <a:rPr lang="en-US" sz="2400" dirty="0">
                <a:solidFill>
                  <a:srgbClr val="D9B732"/>
                </a:solidFill>
              </a:rPr>
              <a:t>BETA Group Inc.</a:t>
            </a:r>
          </a:p>
        </p:txBody>
      </p:sp>
      <p:pic>
        <p:nvPicPr>
          <p:cNvPr id="11" name="Picture 10" descr="Macintosh HD:Users:dp:Desktop:PastedGraphic-2.pdf"/>
          <p:cNvPicPr/>
          <p:nvPr/>
        </p:nvPicPr>
        <p:blipFill>
          <a:blip r:embed="rId3">
            <a:extLst>
              <a:ext uri="{28A0092B-C50C-407E-A947-70E740481C1C}">
                <a14:useLocalDpi xmlns:a14="http://schemas.microsoft.com/office/drawing/2010/main" val="0"/>
              </a:ext>
            </a:extLst>
          </a:blip>
          <a:srcRect/>
          <a:stretch>
            <a:fillRect/>
          </a:stretch>
        </p:blipFill>
        <p:spPr bwMode="auto">
          <a:xfrm>
            <a:off x="6121400" y="2133600"/>
            <a:ext cx="1905000" cy="1905000"/>
          </a:xfrm>
          <a:prstGeom prst="rect">
            <a:avLst/>
          </a:prstGeom>
          <a:noFill/>
          <a:ln>
            <a:noFill/>
          </a:ln>
        </p:spPr>
      </p:pic>
      <p:pic>
        <p:nvPicPr>
          <p:cNvPr id="13" name="Picture 12">
            <a:extLst>
              <a:ext uri="{FF2B5EF4-FFF2-40B4-BE49-F238E27FC236}">
                <a16:creationId xmlns="" xmlns:a16="http://schemas.microsoft.com/office/drawing/2014/main" id="{CE733857-4F9E-42A2-80DF-57DB9391D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200" y="4038600"/>
            <a:ext cx="2028414" cy="2807325"/>
          </a:xfrm>
          <a:prstGeom prst="rect">
            <a:avLst/>
          </a:prstGeom>
        </p:spPr>
      </p:pic>
      <p:pic>
        <p:nvPicPr>
          <p:cNvPr id="14" name="Picture 13" descr="MLLA Logo-JPEG.jpg"/>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255000" y="5334000"/>
            <a:ext cx="2752344" cy="609600"/>
          </a:xfrm>
          <a:prstGeom prst="rect">
            <a:avLst/>
          </a:prstGeom>
        </p:spPr>
      </p:pic>
      <p:pic>
        <p:nvPicPr>
          <p:cNvPr id="15" name="Picture 14" descr="BPG Logo.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3800" y="6934200"/>
            <a:ext cx="2362200" cy="1828800"/>
          </a:xfrm>
          <a:prstGeom prst="rect">
            <a:avLst/>
          </a:prstGeom>
        </p:spPr>
      </p:pic>
      <p:pic>
        <p:nvPicPr>
          <p:cNvPr id="16" name="Picture 15" descr="Macintosh HD:Users:dp:Desktop:PROPOSALS PENDING:1-CURRENT PROPOSALS:DERRY, NH:BETA:BETA-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5600" y="7010400"/>
            <a:ext cx="3099435" cy="991870"/>
          </a:xfrm>
          <a:prstGeom prst="rect">
            <a:avLst/>
          </a:prstGeom>
          <a:noFill/>
          <a:ln>
            <a:noFill/>
          </a:ln>
        </p:spPr>
      </p:pic>
      <p:sp>
        <p:nvSpPr>
          <p:cNvPr id="17" name="TextBox 16"/>
          <p:cNvSpPr txBox="1"/>
          <p:nvPr/>
        </p:nvSpPr>
        <p:spPr>
          <a:xfrm>
            <a:off x="8331200" y="3200400"/>
            <a:ext cx="3581400" cy="584776"/>
          </a:xfrm>
          <a:prstGeom prst="rect">
            <a:avLst/>
          </a:prstGeom>
          <a:solidFill>
            <a:srgbClr val="FECC65"/>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a:solidFill>
                  <a:srgbClr val="650013"/>
                </a:solidFill>
                <a:latin typeface="Matura MT Script Capitals"/>
                <a:cs typeface="Matura MT Script Capitals"/>
              </a:rPr>
              <a:t>Community Circle</a:t>
            </a:r>
            <a:r>
              <a:rPr lang="en-US" sz="3200" dirty="0">
                <a:solidFill>
                  <a:srgbClr val="650013"/>
                </a:solidFill>
                <a:latin typeface="Matura MT Script Capitals"/>
                <a:cs typeface="Matura MT Script Capitals"/>
              </a:rPr>
              <a:t> </a:t>
            </a:r>
          </a:p>
        </p:txBody>
      </p:sp>
    </p:spTree>
    <p:extLst>
      <p:ext uri="{BB962C8B-B14F-4D97-AF65-F5344CB8AC3E}">
        <p14:creationId xmlns:p14="http://schemas.microsoft.com/office/powerpoint/2010/main" val="32674257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49243"/>
            <a:ext cx="13004800" cy="27178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Support older adults who wish to age in place</a:t>
            </a:r>
            <a:r>
              <a:rPr lang="en-US" sz="4000" dirty="0">
                <a:solidFill>
                  <a:srgbClr val="D9B732"/>
                </a:solidFill>
              </a:rPr>
              <a:t/>
            </a:r>
            <a:br>
              <a:rPr lang="en-US" sz="4000" dirty="0">
                <a:solidFill>
                  <a:srgbClr val="D9B732"/>
                </a:solidFill>
              </a:rPr>
            </a:br>
            <a:r>
              <a:rPr lang="en-US" sz="4000" dirty="0">
                <a:solidFill>
                  <a:srgbClr val="D9B732"/>
                </a:solidFill>
              </a:rPr>
              <a:t> </a:t>
            </a: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82600" y="2057400"/>
            <a:ext cx="5791200" cy="7429727"/>
          </a:xfrm>
          <a:prstGeom prst="rect">
            <a:avLst/>
          </a:prstGeom>
          <a:noFill/>
        </p:spPr>
        <p:txBody>
          <a:bodyPr wrap="square" rtlCol="0">
            <a:spAutoFit/>
          </a:bodyPr>
          <a:lstStyle/>
          <a:p>
            <a:r>
              <a:rPr lang="en-US" sz="3200" dirty="0">
                <a:solidFill>
                  <a:srgbClr val="CCFFCC"/>
                </a:solidFill>
              </a:rPr>
              <a:t>Provide supports that allow people who wish to stay in their home and/or community to do so by providing access to: </a:t>
            </a:r>
          </a:p>
          <a:p>
            <a:pPr>
              <a:lnSpc>
                <a:spcPct val="90000"/>
              </a:lnSpc>
            </a:pPr>
            <a:endParaRPr lang="en-US" sz="3200" dirty="0">
              <a:solidFill>
                <a:schemeClr val="tx1"/>
              </a:solidFill>
            </a:endParaRPr>
          </a:p>
          <a:p>
            <a:pPr marL="914305" lvl="1" indent="-457200">
              <a:lnSpc>
                <a:spcPct val="90000"/>
              </a:lnSpc>
              <a:buFont typeface="Arial"/>
              <a:buChar char="•"/>
            </a:pPr>
            <a:r>
              <a:rPr lang="en-US" sz="3200" dirty="0">
                <a:solidFill>
                  <a:schemeClr val="tx1"/>
                </a:solidFill>
              </a:rPr>
              <a:t>Appropriate and affordable housing choices</a:t>
            </a:r>
          </a:p>
          <a:p>
            <a:pPr marL="914305" lvl="1" indent="-457200">
              <a:lnSpc>
                <a:spcPct val="90000"/>
              </a:lnSpc>
              <a:buFont typeface="Arial"/>
              <a:buChar char="•"/>
            </a:pPr>
            <a:endParaRPr lang="en-US" sz="3200" dirty="0">
              <a:solidFill>
                <a:schemeClr val="tx1"/>
              </a:solidFill>
            </a:endParaRPr>
          </a:p>
          <a:p>
            <a:pPr marL="914305" lvl="1" indent="-457200">
              <a:lnSpc>
                <a:spcPct val="90000"/>
              </a:lnSpc>
              <a:buFont typeface="Arial"/>
              <a:buChar char="•"/>
            </a:pPr>
            <a:r>
              <a:rPr lang="en-US" sz="3200" dirty="0">
                <a:solidFill>
                  <a:schemeClr val="tx1"/>
                </a:solidFill>
              </a:rPr>
              <a:t>Transportation </a:t>
            </a:r>
          </a:p>
          <a:p>
            <a:pPr lvl="1">
              <a:lnSpc>
                <a:spcPct val="90000"/>
              </a:lnSpc>
            </a:pPr>
            <a:endParaRPr lang="en-US" sz="3200" dirty="0">
              <a:solidFill>
                <a:schemeClr val="tx1"/>
              </a:solidFill>
            </a:endParaRPr>
          </a:p>
          <a:p>
            <a:pPr marL="914305" lvl="1" indent="-457200">
              <a:lnSpc>
                <a:spcPct val="90000"/>
              </a:lnSpc>
              <a:buFont typeface="Arial"/>
              <a:buChar char="•"/>
            </a:pPr>
            <a:r>
              <a:rPr lang="en-US" sz="3200" dirty="0">
                <a:solidFill>
                  <a:schemeClr val="tx1"/>
                </a:solidFill>
              </a:rPr>
              <a:t>Recreation</a:t>
            </a:r>
          </a:p>
          <a:p>
            <a:pPr marL="914305" lvl="1" indent="-457200">
              <a:lnSpc>
                <a:spcPct val="90000"/>
              </a:lnSpc>
              <a:buFont typeface="Arial"/>
              <a:buChar char="•"/>
            </a:pPr>
            <a:endParaRPr lang="en-US" sz="3200" dirty="0">
              <a:solidFill>
                <a:schemeClr val="tx1"/>
              </a:solidFill>
            </a:endParaRPr>
          </a:p>
          <a:p>
            <a:pPr marL="914305" lvl="1" indent="-457200">
              <a:lnSpc>
                <a:spcPct val="90000"/>
              </a:lnSpc>
              <a:buFont typeface="Arial"/>
              <a:buChar char="•"/>
            </a:pPr>
            <a:r>
              <a:rPr lang="en-US" sz="3200" dirty="0">
                <a:solidFill>
                  <a:schemeClr val="tx1"/>
                </a:solidFill>
              </a:rPr>
              <a:t>Socialization</a:t>
            </a:r>
          </a:p>
          <a:p>
            <a:pPr marL="914305" lvl="1" indent="-457200">
              <a:lnSpc>
                <a:spcPct val="90000"/>
              </a:lnSpc>
              <a:buFont typeface="Arial"/>
              <a:buChar char="•"/>
            </a:pPr>
            <a:endParaRPr lang="en-US" sz="3200" dirty="0">
              <a:solidFill>
                <a:schemeClr val="tx1"/>
              </a:solidFill>
            </a:endParaRPr>
          </a:p>
          <a:p>
            <a:pPr marL="914305" lvl="1" indent="-457200">
              <a:lnSpc>
                <a:spcPct val="90000"/>
              </a:lnSpc>
              <a:buFont typeface="Arial"/>
              <a:buChar char="•"/>
            </a:pPr>
            <a:r>
              <a:rPr lang="en-US" sz="3200" dirty="0">
                <a:solidFill>
                  <a:schemeClr val="tx1"/>
                </a:solidFill>
              </a:rPr>
              <a:t>Heath and wellness</a:t>
            </a:r>
          </a:p>
          <a:p>
            <a:endParaRPr lang="en-US" sz="3200" dirty="0">
              <a:solidFill>
                <a:schemeClr val="tx1"/>
              </a:solidFill>
            </a:endParaRPr>
          </a:p>
        </p:txBody>
      </p:sp>
      <p:pic>
        <p:nvPicPr>
          <p:cNvPr id="4" name="Picture 3" descr="Senior-people-in-nursing-home-000034751576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3581400"/>
            <a:ext cx="6286500" cy="4191000"/>
          </a:xfrm>
          <a:prstGeom prst="rect">
            <a:avLst/>
          </a:prstGeom>
        </p:spPr>
      </p:pic>
    </p:spTree>
    <p:extLst>
      <p:ext uri="{BB962C8B-B14F-4D97-AF65-F5344CB8AC3E}">
        <p14:creationId xmlns:p14="http://schemas.microsoft.com/office/powerpoint/2010/main" val="19924703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31800" y="0"/>
            <a:ext cx="13436600" cy="2032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Attract young adults to live in Town</a:t>
            </a:r>
            <a:r>
              <a:rPr lang="en-US" sz="4000" dirty="0">
                <a:solidFill>
                  <a:srgbClr val="D9B732"/>
                </a:solidFill>
              </a:rPr>
              <a:t> </a:t>
            </a: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82600" y="1905000"/>
            <a:ext cx="6781800" cy="8611588"/>
          </a:xfrm>
          <a:prstGeom prst="rect">
            <a:avLst/>
          </a:prstGeom>
          <a:noFill/>
        </p:spPr>
        <p:txBody>
          <a:bodyPr wrap="square" rtlCol="0">
            <a:spAutoFit/>
          </a:bodyPr>
          <a:lstStyle/>
          <a:p>
            <a:pPr>
              <a:lnSpc>
                <a:spcPct val="90000"/>
              </a:lnSpc>
            </a:pPr>
            <a:r>
              <a:rPr lang="en-US" sz="3200" dirty="0">
                <a:solidFill>
                  <a:srgbClr val="CCFFCC"/>
                </a:solidFill>
                <a:latin typeface="+mn-lt"/>
              </a:rPr>
              <a:t>Attract youth to bring youthful energy, fill jobs and add to the tax base</a:t>
            </a:r>
          </a:p>
          <a:p>
            <a:pPr>
              <a:lnSpc>
                <a:spcPct val="90000"/>
              </a:lnSpc>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Support visual and performing arts</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Improve walkability , </a:t>
            </a:r>
            <a:r>
              <a:rPr lang="en-US" sz="3200" dirty="0" err="1">
                <a:solidFill>
                  <a:schemeClr val="tx1"/>
                </a:solidFill>
                <a:latin typeface="+mn-lt"/>
              </a:rPr>
              <a:t>bikeability</a:t>
            </a:r>
            <a:r>
              <a:rPr lang="en-US" sz="3200" dirty="0">
                <a:solidFill>
                  <a:schemeClr val="tx1"/>
                </a:solidFill>
                <a:latin typeface="+mn-lt"/>
              </a:rPr>
              <a:t>, trails and recreation</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Promote green initiatives</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Create opportunities for employment</a:t>
            </a:r>
          </a:p>
          <a:p>
            <a:pPr marL="457200" indent="-457200">
              <a:lnSpc>
                <a:spcPct val="90000"/>
              </a:lnSpc>
              <a:buFont typeface="Arial"/>
              <a:buChar char="•"/>
            </a:pPr>
            <a:endParaRPr lang="en-US" sz="3200" dirty="0">
              <a:solidFill>
                <a:schemeClr val="tx1"/>
              </a:solidFill>
              <a:latin typeface="+mn-lt"/>
            </a:endParaRPr>
          </a:p>
          <a:p>
            <a:pPr marL="457200" indent="-457200">
              <a:lnSpc>
                <a:spcPct val="90000"/>
              </a:lnSpc>
              <a:buFont typeface="Arial"/>
              <a:buChar char="•"/>
            </a:pPr>
            <a:r>
              <a:rPr lang="en-US" sz="3200" dirty="0">
                <a:solidFill>
                  <a:schemeClr val="tx1"/>
                </a:solidFill>
                <a:latin typeface="+mn-lt"/>
              </a:rPr>
              <a:t>Increase downtown vitality</a:t>
            </a:r>
          </a:p>
          <a:p>
            <a:pPr marL="914305" lvl="1" indent="-457200">
              <a:lnSpc>
                <a:spcPct val="90000"/>
              </a:lnSpc>
              <a:buFont typeface="Arial"/>
              <a:buChar char="•"/>
            </a:pPr>
            <a:r>
              <a:rPr lang="en-US" sz="3200" dirty="0">
                <a:solidFill>
                  <a:schemeClr val="tx1"/>
                </a:solidFill>
                <a:latin typeface="+mn-lt"/>
              </a:rPr>
              <a:t>Breweries, coffee shops</a:t>
            </a:r>
          </a:p>
          <a:p>
            <a:pPr marL="914305" lvl="1" indent="-457200">
              <a:lnSpc>
                <a:spcPct val="90000"/>
              </a:lnSpc>
              <a:buFont typeface="Arial"/>
              <a:buChar char="•"/>
            </a:pPr>
            <a:r>
              <a:rPr lang="en-US" sz="3200" dirty="0">
                <a:solidFill>
                  <a:schemeClr val="tx1"/>
                </a:solidFill>
                <a:latin typeface="+mn-lt"/>
              </a:rPr>
              <a:t>Live music events</a:t>
            </a:r>
          </a:p>
          <a:p>
            <a:pPr lvl="1"/>
            <a:endParaRPr lang="en-US" sz="3200" dirty="0">
              <a:solidFill>
                <a:schemeClr val="tx1"/>
              </a:solidFill>
              <a:latin typeface="+mn-lt"/>
            </a:endParaRPr>
          </a:p>
          <a:p>
            <a:endParaRPr lang="en-US" sz="3200" dirty="0">
              <a:solidFill>
                <a:schemeClr val="tx1"/>
              </a:solidFill>
              <a:latin typeface="+mn-lt"/>
            </a:endParaRPr>
          </a:p>
        </p:txBody>
      </p:sp>
      <p:pic>
        <p:nvPicPr>
          <p:cNvPr id="2" name="Picture 1" descr="Derry-Downtown-Coffeeshop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26225" y="3076575"/>
            <a:ext cx="6934200" cy="5200650"/>
          </a:xfrm>
          <a:prstGeom prst="rect">
            <a:avLst/>
          </a:prstGeom>
        </p:spPr>
      </p:pic>
    </p:spTree>
    <p:extLst>
      <p:ext uri="{BB962C8B-B14F-4D97-AF65-F5344CB8AC3E}">
        <p14:creationId xmlns:p14="http://schemas.microsoft.com/office/powerpoint/2010/main" val="25850194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31800" y="0"/>
            <a:ext cx="13436600" cy="2032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 Vision and Plan for Exit 4A  Gateway</a:t>
            </a: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02683" y="1782187"/>
            <a:ext cx="5943600" cy="7971413"/>
          </a:xfrm>
          <a:prstGeom prst="rect">
            <a:avLst/>
          </a:prstGeom>
          <a:noFill/>
        </p:spPr>
        <p:txBody>
          <a:bodyPr wrap="square" rtlCol="0">
            <a:spAutoFit/>
          </a:bodyPr>
          <a:lstStyle/>
          <a:p>
            <a:r>
              <a:rPr lang="en-US" sz="3200" dirty="0">
                <a:solidFill>
                  <a:srgbClr val="CCFFCC"/>
                </a:solidFill>
                <a:latin typeface="+mn-lt"/>
              </a:rPr>
              <a:t>An opportunity to create a new gateway into Town</a:t>
            </a:r>
          </a:p>
          <a:p>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Create mixed use zones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Encourage infill development</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Develop Entertainment District</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Relocate Police Department</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Provide infrastructure for safe walking and biking</a:t>
            </a:r>
          </a:p>
          <a:p>
            <a:pPr lvl="1"/>
            <a:endParaRPr lang="en-US" sz="3200" dirty="0">
              <a:solidFill>
                <a:schemeClr val="tx1"/>
              </a:solidFill>
              <a:latin typeface="+mn-lt"/>
            </a:endParaRPr>
          </a:p>
          <a:p>
            <a:endParaRPr lang="en-US" sz="3200" dirty="0">
              <a:solidFill>
                <a:schemeClr val="tx1"/>
              </a:solidFill>
              <a:latin typeface="+mn-lt"/>
            </a:endParaRPr>
          </a:p>
        </p:txBody>
      </p:sp>
      <p:pic>
        <p:nvPicPr>
          <p:cNvPr id="2" name="Picture 1" descr="IMG_20191019_1448584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00900" y="2273300"/>
            <a:ext cx="4648200" cy="6197600"/>
          </a:xfrm>
          <a:prstGeom prst="rect">
            <a:avLst/>
          </a:prstGeom>
        </p:spPr>
      </p:pic>
    </p:spTree>
    <p:extLst>
      <p:ext uri="{BB962C8B-B14F-4D97-AF65-F5344CB8AC3E}">
        <p14:creationId xmlns:p14="http://schemas.microsoft.com/office/powerpoint/2010/main" val="18330326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31800" y="0"/>
            <a:ext cx="13436600" cy="2032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 Strategic Plan for Cultural District</a:t>
            </a:r>
            <a:r>
              <a:rPr lang="en-US" sz="4000" b="1" dirty="0">
                <a:solidFill>
                  <a:srgbClr val="D9B732"/>
                </a:solidFill>
              </a:rPr>
              <a:t/>
            </a:r>
            <a:br>
              <a:rPr lang="en-US" sz="4000" b="1" dirty="0">
                <a:solidFill>
                  <a:srgbClr val="D9B732"/>
                </a:solidFill>
              </a:rPr>
            </a:b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06400" y="1981200"/>
            <a:ext cx="6781800" cy="7478970"/>
          </a:xfrm>
          <a:prstGeom prst="rect">
            <a:avLst/>
          </a:prstGeom>
          <a:noFill/>
        </p:spPr>
        <p:txBody>
          <a:bodyPr wrap="square" rtlCol="0">
            <a:spAutoFit/>
          </a:bodyPr>
          <a:lstStyle/>
          <a:p>
            <a:r>
              <a:rPr lang="en-US" sz="3200" dirty="0">
                <a:solidFill>
                  <a:srgbClr val="CCFFCC"/>
                </a:solidFill>
                <a:latin typeface="+mn-lt"/>
              </a:rPr>
              <a:t>An opportunity to create and fund improvements to the Downtown</a:t>
            </a:r>
          </a:p>
          <a:p>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Involve business owners in creating a shared vision for the downtown</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Develop marketing materials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Connect existing cultural venues to restaurants and breweries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Encourage additional performing and visual arts </a:t>
            </a:r>
          </a:p>
          <a:p>
            <a:pPr lvl="1"/>
            <a:endParaRPr lang="en-US" sz="3200" dirty="0">
              <a:solidFill>
                <a:schemeClr val="tx1"/>
              </a:solidFill>
              <a:latin typeface="+mn-lt"/>
            </a:endParaRPr>
          </a:p>
          <a:p>
            <a:endParaRPr lang="en-US" sz="3200" dirty="0">
              <a:solidFill>
                <a:schemeClr val="tx1"/>
              </a:solidFill>
              <a:latin typeface="+mn-lt"/>
            </a:endParaRPr>
          </a:p>
        </p:txBody>
      </p:sp>
      <p:pic>
        <p:nvPicPr>
          <p:cNvPr id="2" name="Picture 1" descr="Derry-Downtown-Potato-People-10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92875" y="2981325"/>
            <a:ext cx="6781800" cy="5086350"/>
          </a:xfrm>
          <a:prstGeom prst="rect">
            <a:avLst/>
          </a:prstGeom>
        </p:spPr>
      </p:pic>
    </p:spTree>
    <p:extLst>
      <p:ext uri="{BB962C8B-B14F-4D97-AF65-F5344CB8AC3E}">
        <p14:creationId xmlns:p14="http://schemas.microsoft.com/office/powerpoint/2010/main" val="25063264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0"/>
            <a:ext cx="13004800" cy="1600200"/>
          </a:xfrm>
        </p:spPr>
        <p:txBody>
          <a:bodyPr>
            <a:normAutofit/>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 plan to promote heritage tourism</a:t>
            </a: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82600" y="2057400"/>
            <a:ext cx="6781800" cy="8956299"/>
          </a:xfrm>
          <a:prstGeom prst="rect">
            <a:avLst/>
          </a:prstGeom>
          <a:noFill/>
        </p:spPr>
        <p:txBody>
          <a:bodyPr wrap="square" rtlCol="0">
            <a:spAutoFit/>
          </a:bodyPr>
          <a:lstStyle/>
          <a:p>
            <a:r>
              <a:rPr lang="en-US" sz="3200" dirty="0">
                <a:solidFill>
                  <a:srgbClr val="CCFFCC"/>
                </a:solidFill>
                <a:latin typeface="+mn-lt"/>
              </a:rPr>
              <a:t>An opportunity to promote Derry’s past to increase community pride and economic development</a:t>
            </a:r>
          </a:p>
          <a:p>
            <a:endParaRPr lang="en-US" sz="3200" dirty="0">
              <a:solidFill>
                <a:srgbClr val="CCFFCC"/>
              </a:solidFill>
              <a:latin typeface="+mn-lt"/>
            </a:endParaRPr>
          </a:p>
          <a:p>
            <a:pPr marL="457200" indent="-457200">
              <a:buFont typeface="Arial"/>
              <a:buChar char="•"/>
            </a:pPr>
            <a:r>
              <a:rPr lang="en-US" sz="3200" dirty="0">
                <a:solidFill>
                  <a:schemeClr val="tx1"/>
                </a:solidFill>
                <a:latin typeface="+mn-lt"/>
              </a:rPr>
              <a:t>Preserve historic buildings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Promote legacy stories</a:t>
            </a:r>
          </a:p>
          <a:p>
            <a:pPr marL="914305" lvl="1" indent="-457200">
              <a:buFont typeface="Arial"/>
              <a:buChar char="•"/>
            </a:pPr>
            <a:r>
              <a:rPr lang="en-US" sz="3200" dirty="0">
                <a:solidFill>
                  <a:schemeClr val="tx1"/>
                </a:solidFill>
                <a:latin typeface="+mn-lt"/>
              </a:rPr>
              <a:t>Robert Frost</a:t>
            </a:r>
          </a:p>
          <a:p>
            <a:pPr marL="914305" lvl="1" indent="-457200">
              <a:buFont typeface="Arial"/>
              <a:buChar char="•"/>
            </a:pPr>
            <a:r>
              <a:rPr lang="en-US" sz="3200" dirty="0">
                <a:solidFill>
                  <a:schemeClr val="tx1"/>
                </a:solidFill>
                <a:latin typeface="+mn-lt"/>
              </a:rPr>
              <a:t>Alan Shepard</a:t>
            </a:r>
          </a:p>
          <a:p>
            <a:pPr marL="914305" lvl="1" indent="-457200">
              <a:buFont typeface="Arial"/>
              <a:buChar char="•"/>
            </a:pPr>
            <a:r>
              <a:rPr lang="en-US" sz="3200" dirty="0">
                <a:solidFill>
                  <a:schemeClr val="tx1"/>
                </a:solidFill>
                <a:latin typeface="+mn-lt"/>
              </a:rPr>
              <a:t>“Nations First potato”</a:t>
            </a:r>
          </a:p>
          <a:p>
            <a:pPr marL="914305" lvl="1" indent="-457200">
              <a:buFont typeface="Arial"/>
              <a:buChar char="•"/>
            </a:pPr>
            <a:r>
              <a:rPr lang="en-US" sz="3200" dirty="0">
                <a:solidFill>
                  <a:schemeClr val="tx1"/>
                </a:solidFill>
                <a:latin typeface="+mn-lt"/>
              </a:rPr>
              <a:t>H.P. Hood &amp; Sons</a:t>
            </a:r>
          </a:p>
          <a:p>
            <a:pPr marL="914305" lvl="1" indent="-457200">
              <a:buFont typeface="Arial"/>
              <a:buChar char="•"/>
            </a:pPr>
            <a:r>
              <a:rPr lang="en-US" sz="3200" dirty="0">
                <a:solidFill>
                  <a:schemeClr val="tx1"/>
                </a:solidFill>
                <a:latin typeface="+mn-lt"/>
              </a:rPr>
              <a:t>Londonderry Linen</a:t>
            </a:r>
          </a:p>
          <a:p>
            <a:endParaRPr lang="en-US" sz="3200" dirty="0">
              <a:solidFill>
                <a:srgbClr val="CCFFCC"/>
              </a:solidFill>
              <a:latin typeface="+mn-lt"/>
            </a:endParaRPr>
          </a:p>
          <a:p>
            <a:endParaRPr lang="en-US" sz="3200" dirty="0">
              <a:solidFill>
                <a:srgbClr val="CCFFCC"/>
              </a:solidFill>
              <a:latin typeface="+mn-lt"/>
            </a:endParaRPr>
          </a:p>
          <a:p>
            <a:endParaRPr lang="en-US" sz="3200" dirty="0">
              <a:solidFill>
                <a:schemeClr val="tx1"/>
              </a:solidFill>
              <a:latin typeface="+mn-lt"/>
            </a:endParaRPr>
          </a:p>
          <a:p>
            <a:pPr marL="457200" indent="-457200">
              <a:buFont typeface="Arial"/>
              <a:buChar char="•"/>
            </a:pPr>
            <a:endParaRPr lang="en-US" sz="3200" dirty="0">
              <a:solidFill>
                <a:schemeClr val="tx1"/>
              </a:solidFill>
              <a:latin typeface="+mn-lt"/>
            </a:endParaRPr>
          </a:p>
          <a:p>
            <a:pPr lvl="1"/>
            <a:endParaRPr lang="en-US" sz="3200" dirty="0">
              <a:solidFill>
                <a:schemeClr val="tx1"/>
              </a:solidFill>
              <a:latin typeface="+mn-lt"/>
            </a:endParaRPr>
          </a:p>
          <a:p>
            <a:endParaRPr lang="en-US" sz="3200" dirty="0">
              <a:solidFill>
                <a:schemeClr val="tx1"/>
              </a:solidFill>
              <a:latin typeface="+mn-lt"/>
            </a:endParaRPr>
          </a:p>
        </p:txBody>
      </p:sp>
      <p:pic>
        <p:nvPicPr>
          <p:cNvPr id="5" name="Picture 4" descr="Derry-Downtown-Potato-Astronaut-2 copy.jpg"/>
          <p:cNvPicPr>
            <a:picLocks noChangeAspect="1"/>
          </p:cNvPicPr>
          <p:nvPr/>
        </p:nvPicPr>
        <p:blipFill rotWithShape="1">
          <a:blip r:embed="rId3" cstate="print">
            <a:extLst>
              <a:ext uri="{28A0092B-C50C-407E-A947-70E740481C1C}">
                <a14:useLocalDpi xmlns:a14="http://schemas.microsoft.com/office/drawing/2010/main" val="0"/>
              </a:ext>
            </a:extLst>
          </a:blip>
          <a:srcRect t="20837" r="50374" b="-1659"/>
          <a:stretch/>
        </p:blipFill>
        <p:spPr>
          <a:xfrm rot="5400000">
            <a:off x="8197471" y="5391529"/>
            <a:ext cx="3609155" cy="4408498"/>
          </a:xfrm>
          <a:prstGeom prst="rect">
            <a:avLst/>
          </a:prstGeom>
        </p:spPr>
      </p:pic>
      <p:pic>
        <p:nvPicPr>
          <p:cNvPr id="8" name="Picture 7" descr="Taylor-Mi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800" y="2133600"/>
            <a:ext cx="4506847" cy="3380135"/>
          </a:xfrm>
          <a:prstGeom prst="rect">
            <a:avLst/>
          </a:prstGeom>
        </p:spPr>
      </p:pic>
    </p:spTree>
    <p:extLst>
      <p:ext uri="{BB962C8B-B14F-4D97-AF65-F5344CB8AC3E}">
        <p14:creationId xmlns:p14="http://schemas.microsoft.com/office/powerpoint/2010/main" val="23394443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2215" y="0"/>
            <a:ext cx="13037015" cy="1524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 Climate Change Adaptation &amp; Resiliency Plan</a:t>
            </a: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82600" y="2286000"/>
            <a:ext cx="6781800" cy="6494085"/>
          </a:xfrm>
          <a:prstGeom prst="rect">
            <a:avLst/>
          </a:prstGeom>
          <a:noFill/>
        </p:spPr>
        <p:txBody>
          <a:bodyPr wrap="square" rtlCol="0">
            <a:spAutoFit/>
          </a:bodyPr>
          <a:lstStyle/>
          <a:p>
            <a:r>
              <a:rPr lang="en-US" sz="3200" dirty="0">
                <a:solidFill>
                  <a:srgbClr val="CCFFCC"/>
                </a:solidFill>
                <a:latin typeface="+mn-lt"/>
              </a:rPr>
              <a:t>Be more sustainable </a:t>
            </a:r>
          </a:p>
          <a:p>
            <a:endParaRPr lang="en-US" sz="3200" dirty="0">
              <a:solidFill>
                <a:srgbClr val="CCFFCC"/>
              </a:solidFill>
              <a:latin typeface="+mn-lt"/>
            </a:endParaRPr>
          </a:p>
          <a:p>
            <a:pPr marL="457200" indent="-457200">
              <a:buFont typeface="Arial"/>
              <a:buChar char="•"/>
            </a:pPr>
            <a:r>
              <a:rPr lang="en-US" sz="3200" dirty="0">
                <a:solidFill>
                  <a:schemeClr val="tx1"/>
                </a:solidFill>
                <a:latin typeface="+mn-lt"/>
              </a:rPr>
              <a:t>Promote renewable energy sources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Apply smart growth land use policies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Prepare for resilience to extreme weather conditions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Continue to recycle</a:t>
            </a:r>
            <a:endParaRPr lang="en-US" sz="3200" dirty="0">
              <a:solidFill>
                <a:srgbClr val="CCFFCC"/>
              </a:solidFill>
              <a:latin typeface="+mn-lt"/>
            </a:endParaRPr>
          </a:p>
          <a:p>
            <a:pPr lvl="1"/>
            <a:endParaRPr lang="en-US" sz="3200" dirty="0">
              <a:solidFill>
                <a:schemeClr val="tx1"/>
              </a:solidFill>
              <a:latin typeface="+mn-lt"/>
            </a:endParaRPr>
          </a:p>
          <a:p>
            <a:endParaRPr lang="en-US" sz="3200" dirty="0">
              <a:solidFill>
                <a:schemeClr val="tx1"/>
              </a:solidFill>
              <a:latin typeface="+mn-lt"/>
            </a:endParaRPr>
          </a:p>
        </p:txBody>
      </p:sp>
      <p:pic>
        <p:nvPicPr>
          <p:cNvPr id="2" name="Picture 1" descr="Derry-Recycling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036" y="3429000"/>
            <a:ext cx="5389061" cy="4800600"/>
          </a:xfrm>
          <a:prstGeom prst="rect">
            <a:avLst/>
          </a:prstGeom>
        </p:spPr>
      </p:pic>
    </p:spTree>
    <p:extLst>
      <p:ext uri="{BB962C8B-B14F-4D97-AF65-F5344CB8AC3E}">
        <p14:creationId xmlns:p14="http://schemas.microsoft.com/office/powerpoint/2010/main" val="18912478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50800"/>
            <a:ext cx="13004800" cy="1651000"/>
          </a:xfrm>
        </p:spPr>
        <p:txBody>
          <a:bodyPr>
            <a:normAutofit/>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Encourage more community gathering</a:t>
            </a: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330200" y="1828800"/>
            <a:ext cx="7315200" cy="9448741"/>
          </a:xfrm>
          <a:prstGeom prst="rect">
            <a:avLst/>
          </a:prstGeom>
          <a:noFill/>
        </p:spPr>
        <p:txBody>
          <a:bodyPr wrap="square" rtlCol="0">
            <a:spAutoFit/>
          </a:bodyPr>
          <a:lstStyle/>
          <a:p>
            <a:r>
              <a:rPr lang="en-US" sz="3200" dirty="0">
                <a:solidFill>
                  <a:srgbClr val="CCFFCC"/>
                </a:solidFill>
                <a:latin typeface="+mn-lt"/>
              </a:rPr>
              <a:t>Support Derry’s small-town feeling</a:t>
            </a:r>
          </a:p>
          <a:p>
            <a:endParaRPr lang="en-US" sz="3200" dirty="0">
              <a:solidFill>
                <a:srgbClr val="CCFFCC"/>
              </a:solidFill>
              <a:latin typeface="+mn-lt"/>
            </a:endParaRPr>
          </a:p>
          <a:p>
            <a:pPr marL="457200" indent="-457200">
              <a:buFont typeface="Arial"/>
              <a:buChar char="•"/>
            </a:pPr>
            <a:r>
              <a:rPr lang="en-US" sz="3200" dirty="0">
                <a:solidFill>
                  <a:schemeClr val="tx1"/>
                </a:solidFill>
                <a:latin typeface="+mn-lt"/>
              </a:rPr>
              <a:t>Organize events and activities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Provide opportunities for recreation (indoors &amp; outdoors)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Provide opportunities for family entertainment</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Encourage more third places oriented to young adults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Provide more opportunities for inter-generational interaction</a:t>
            </a:r>
            <a:endParaRPr lang="en-US" sz="3200" dirty="0">
              <a:solidFill>
                <a:srgbClr val="CCFFCC"/>
              </a:solidFill>
              <a:latin typeface="+mn-lt"/>
            </a:endParaRPr>
          </a:p>
          <a:p>
            <a:endParaRPr lang="en-US" sz="3200" dirty="0">
              <a:solidFill>
                <a:schemeClr val="tx1"/>
              </a:solidFill>
              <a:latin typeface="+mn-lt"/>
            </a:endParaRPr>
          </a:p>
          <a:p>
            <a:pPr marL="457200" indent="-457200">
              <a:buFont typeface="Arial"/>
              <a:buChar char="•"/>
            </a:pPr>
            <a:endParaRPr lang="en-US" sz="3200" dirty="0">
              <a:solidFill>
                <a:schemeClr val="tx1"/>
              </a:solidFill>
              <a:latin typeface="+mn-lt"/>
            </a:endParaRPr>
          </a:p>
          <a:p>
            <a:pPr lvl="1"/>
            <a:endParaRPr lang="en-US" sz="3200" dirty="0">
              <a:solidFill>
                <a:schemeClr val="tx1"/>
              </a:solidFill>
              <a:latin typeface="+mn-lt"/>
            </a:endParaRPr>
          </a:p>
          <a:p>
            <a:endParaRPr lang="en-US" sz="3200" dirty="0">
              <a:solidFill>
                <a:schemeClr val="tx1"/>
              </a:solidFill>
              <a:latin typeface="+mn-lt"/>
            </a:endParaRPr>
          </a:p>
        </p:txBody>
      </p:sp>
      <p:pic>
        <p:nvPicPr>
          <p:cNvPr id="4" name="Picture 3" descr="Derry-Downtown-Adams-Memorial-2 co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07200" y="3200400"/>
            <a:ext cx="6705600" cy="5029200"/>
          </a:xfrm>
          <a:prstGeom prst="rect">
            <a:avLst/>
          </a:prstGeom>
        </p:spPr>
      </p:pic>
    </p:spTree>
    <p:extLst>
      <p:ext uri="{BB962C8B-B14F-4D97-AF65-F5344CB8AC3E}">
        <p14:creationId xmlns:p14="http://schemas.microsoft.com/office/powerpoint/2010/main" val="28965974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32514"/>
            <a:ext cx="13004800" cy="1643886"/>
          </a:xfrm>
        </p:spPr>
        <p:txBody>
          <a:bodyPr>
            <a:normAutofit/>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Develop a Health &amp; Wellness Campaign</a:t>
            </a: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330200" y="2286000"/>
            <a:ext cx="6781800" cy="6986527"/>
          </a:xfrm>
          <a:prstGeom prst="rect">
            <a:avLst/>
          </a:prstGeom>
          <a:noFill/>
        </p:spPr>
        <p:txBody>
          <a:bodyPr wrap="square" rtlCol="0">
            <a:spAutoFit/>
          </a:bodyPr>
          <a:lstStyle/>
          <a:p>
            <a:r>
              <a:rPr lang="en-US" sz="3200" dirty="0">
                <a:solidFill>
                  <a:srgbClr val="CCFFCC"/>
                </a:solidFill>
                <a:latin typeface="+mn-lt"/>
              </a:rPr>
              <a:t>”Let’s Move Derry”</a:t>
            </a:r>
          </a:p>
          <a:p>
            <a:endParaRPr lang="en-US" sz="3200" dirty="0">
              <a:solidFill>
                <a:srgbClr val="CCFFCC"/>
              </a:solidFill>
              <a:latin typeface="+mn-lt"/>
            </a:endParaRPr>
          </a:p>
          <a:p>
            <a:pPr marL="457200" indent="-457200">
              <a:buFont typeface="Arial"/>
              <a:buChar char="•"/>
            </a:pPr>
            <a:r>
              <a:rPr lang="en-US" sz="3200" dirty="0">
                <a:solidFill>
                  <a:schemeClr val="tx1"/>
                </a:solidFill>
                <a:latin typeface="+mn-lt"/>
              </a:rPr>
              <a:t>Promote healthy lifestyle choices</a:t>
            </a:r>
          </a:p>
          <a:p>
            <a:pPr marL="914305" lvl="1" indent="-457200">
              <a:buFont typeface="Arial"/>
              <a:buChar char="•"/>
            </a:pPr>
            <a:r>
              <a:rPr lang="en-US" sz="3200" dirty="0">
                <a:solidFill>
                  <a:schemeClr val="tx1"/>
                </a:solidFill>
                <a:latin typeface="+mn-lt"/>
              </a:rPr>
              <a:t>Healthy eating, local food</a:t>
            </a:r>
          </a:p>
          <a:p>
            <a:pPr marL="914305" lvl="1" indent="-457200">
              <a:buFont typeface="Arial"/>
              <a:buChar char="•"/>
            </a:pPr>
            <a:endParaRPr lang="en-US" sz="3200" dirty="0">
              <a:solidFill>
                <a:schemeClr val="tx1"/>
              </a:solidFill>
              <a:latin typeface="+mn-lt"/>
            </a:endParaRPr>
          </a:p>
          <a:p>
            <a:pPr marL="914305" lvl="1" indent="-457200">
              <a:buFont typeface="Arial"/>
              <a:buChar char="•"/>
            </a:pPr>
            <a:r>
              <a:rPr lang="en-US" sz="3200" dirty="0">
                <a:solidFill>
                  <a:schemeClr val="tx1"/>
                </a:solidFill>
                <a:latin typeface="+mn-lt"/>
              </a:rPr>
              <a:t>Encourage walking, biking</a:t>
            </a:r>
          </a:p>
          <a:p>
            <a:pPr marL="1371413" lvl="2" indent="-457200">
              <a:buFont typeface="Arial"/>
              <a:buChar char="•"/>
            </a:pPr>
            <a:endParaRPr lang="en-US" sz="3200" dirty="0">
              <a:solidFill>
                <a:schemeClr val="tx1"/>
              </a:solidFill>
              <a:latin typeface="+mn-lt"/>
            </a:endParaRPr>
          </a:p>
          <a:p>
            <a:pPr marL="914305" lvl="1" indent="-457200">
              <a:buFont typeface="Arial"/>
              <a:buChar char="•"/>
            </a:pPr>
            <a:r>
              <a:rPr lang="en-US" sz="3200" dirty="0">
                <a:solidFill>
                  <a:schemeClr val="tx1"/>
                </a:solidFill>
                <a:latin typeface="+mn-lt"/>
              </a:rPr>
              <a:t>Reduce substance abuse</a:t>
            </a:r>
          </a:p>
          <a:p>
            <a:pPr marL="914305" lvl="1" indent="-457200">
              <a:buFont typeface="Arial"/>
              <a:buChar char="•"/>
            </a:pPr>
            <a:endParaRPr lang="en-US" sz="3200" dirty="0">
              <a:solidFill>
                <a:schemeClr val="tx1"/>
              </a:solidFill>
              <a:latin typeface="+mn-lt"/>
            </a:endParaRPr>
          </a:p>
          <a:p>
            <a:pPr marL="914305" lvl="1" indent="-457200">
              <a:buFont typeface="Arial"/>
              <a:buChar char="•"/>
            </a:pPr>
            <a:r>
              <a:rPr lang="en-US" sz="3200" dirty="0">
                <a:solidFill>
                  <a:schemeClr val="tx1"/>
                </a:solidFill>
                <a:latin typeface="+mn-lt"/>
              </a:rPr>
              <a:t>Reduce isolation of seniors and others</a:t>
            </a:r>
          </a:p>
          <a:p>
            <a:pPr marL="914305" lvl="1"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Focus on both physical and mental health</a:t>
            </a:r>
          </a:p>
        </p:txBody>
      </p:sp>
      <p:pic>
        <p:nvPicPr>
          <p:cNvPr id="2" name="Picture 1" descr="Grandchildren-Crossing-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485" y="3276600"/>
            <a:ext cx="5883315" cy="4412486"/>
          </a:xfrm>
          <a:prstGeom prst="rect">
            <a:avLst/>
          </a:prstGeom>
        </p:spPr>
      </p:pic>
    </p:spTree>
    <p:extLst>
      <p:ext uri="{BB962C8B-B14F-4D97-AF65-F5344CB8AC3E}">
        <p14:creationId xmlns:p14="http://schemas.microsoft.com/office/powerpoint/2010/main" val="41729186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25400" y="0"/>
            <a:ext cx="12979400" cy="1524000"/>
          </a:xfrm>
        </p:spPr>
        <p:txBody>
          <a:bodyPr>
            <a:normAutofit fontScale="90000"/>
          </a:bodyPr>
          <a:lstStyle/>
          <a:p>
            <a:pPr algn="ctr"/>
            <a:r>
              <a:rPr lang="en-US" altLang="en-US" sz="4800" b="1" dirty="0">
                <a:solidFill>
                  <a:srgbClr val="C1C1C1"/>
                </a:solidFill>
                <a:effectLst/>
                <a:latin typeface="+mn-lt"/>
                <a:cs typeface="Helvetica Neue"/>
              </a:rPr>
              <a:t>TOP TWELVE (12) KEY RECOMMENDATIONS  </a:t>
            </a:r>
            <a:br>
              <a:rPr lang="en-US" altLang="en-US" sz="4800" b="1" dirty="0">
                <a:solidFill>
                  <a:srgbClr val="C1C1C1"/>
                </a:solidFill>
                <a:effectLst/>
                <a:latin typeface="+mn-lt"/>
                <a:cs typeface="Helvetica Neue"/>
              </a:rPr>
            </a:br>
            <a:r>
              <a:rPr lang="en-US" altLang="en-US" sz="4400" b="1" dirty="0">
                <a:solidFill>
                  <a:srgbClr val="D9B732"/>
                </a:solidFill>
                <a:latin typeface="+mn-lt"/>
              </a:rPr>
              <a:t>Explore alternative housing options</a:t>
            </a:r>
            <a:endParaRPr lang="en-US" altLang="en-US" sz="4000" b="1" dirty="0">
              <a:solidFill>
                <a:srgbClr val="CCFFCC"/>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482600" y="2819400"/>
            <a:ext cx="6781800" cy="4524315"/>
          </a:xfrm>
          <a:prstGeom prst="rect">
            <a:avLst/>
          </a:prstGeom>
          <a:noFill/>
        </p:spPr>
        <p:txBody>
          <a:bodyPr wrap="square" rtlCol="0">
            <a:spAutoFit/>
          </a:bodyPr>
          <a:lstStyle/>
          <a:p>
            <a:r>
              <a:rPr lang="en-US" sz="3200" dirty="0">
                <a:solidFill>
                  <a:srgbClr val="CCFFCC"/>
                </a:solidFill>
                <a:latin typeface="+mn-lt"/>
              </a:rPr>
              <a:t>Provide older and younger adults more housing options </a:t>
            </a:r>
          </a:p>
          <a:p>
            <a:endParaRPr lang="en-US" sz="3200" dirty="0">
              <a:solidFill>
                <a:srgbClr val="CCFFCC"/>
              </a:solidFill>
              <a:latin typeface="+mn-lt"/>
            </a:endParaRPr>
          </a:p>
          <a:p>
            <a:pPr marL="457200" indent="-457200">
              <a:buFont typeface="Arial"/>
              <a:buChar char="•"/>
            </a:pPr>
            <a:r>
              <a:rPr lang="en-US" sz="3200" dirty="0">
                <a:solidFill>
                  <a:schemeClr val="tx1"/>
                </a:solidFill>
                <a:latin typeface="+mn-lt"/>
              </a:rPr>
              <a:t>Micro units/tiny houses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a:solidFill>
                  <a:schemeClr val="tx1"/>
                </a:solidFill>
                <a:latin typeface="+mn-lt"/>
              </a:rPr>
              <a:t>Live-work spaces</a:t>
            </a:r>
          </a:p>
          <a:p>
            <a:pPr marL="457200" indent="-457200">
              <a:buFont typeface="Arial"/>
              <a:buChar char="•"/>
            </a:pPr>
            <a:endParaRPr lang="en-US" sz="3200" dirty="0">
              <a:solidFill>
                <a:schemeClr val="tx1"/>
              </a:solidFill>
              <a:latin typeface="+mn-lt"/>
            </a:endParaRPr>
          </a:p>
          <a:p>
            <a:pPr marL="457200" indent="-457200">
              <a:buFont typeface="Arial"/>
              <a:buChar char="•"/>
            </a:pPr>
            <a:r>
              <a:rPr lang="en-US" sz="3200" dirty="0" err="1">
                <a:solidFill>
                  <a:schemeClr val="tx1"/>
                </a:solidFill>
                <a:latin typeface="+mn-lt"/>
              </a:rPr>
              <a:t>Walkable</a:t>
            </a:r>
            <a:r>
              <a:rPr lang="en-US" sz="3200" dirty="0">
                <a:solidFill>
                  <a:schemeClr val="tx1"/>
                </a:solidFill>
                <a:latin typeface="+mn-lt"/>
              </a:rPr>
              <a:t> neighborhoods</a:t>
            </a:r>
          </a:p>
          <a:p>
            <a:endParaRPr lang="en-US" sz="3200" dirty="0">
              <a:solidFill>
                <a:schemeClr val="tx1"/>
              </a:solidFill>
              <a:latin typeface="+mn-lt"/>
            </a:endParaRPr>
          </a:p>
        </p:txBody>
      </p:sp>
      <p:pic>
        <p:nvPicPr>
          <p:cNvPr id="2" name="Picture 1" descr="Chase-Mill-Hous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800" y="2895600"/>
            <a:ext cx="5612963" cy="4209722"/>
          </a:xfrm>
          <a:prstGeom prst="rect">
            <a:avLst/>
          </a:prstGeom>
        </p:spPr>
      </p:pic>
    </p:spTree>
    <p:extLst>
      <p:ext uri="{BB962C8B-B14F-4D97-AF65-F5344CB8AC3E}">
        <p14:creationId xmlns:p14="http://schemas.microsoft.com/office/powerpoint/2010/main" val="28091858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127000" y="0"/>
            <a:ext cx="13131800" cy="2032000"/>
          </a:xfrm>
        </p:spPr>
        <p:txBody>
          <a:bodyPr>
            <a:normAutofit/>
          </a:bodyPr>
          <a:lstStyle/>
          <a:p>
            <a:pPr algn="ctr"/>
            <a:r>
              <a:rPr lang="en-US" altLang="en-US" sz="4800" b="1" dirty="0">
                <a:solidFill>
                  <a:srgbClr val="FFFF00"/>
                </a:solidFill>
                <a:effectLst/>
                <a:latin typeface="+mn-lt"/>
                <a:cs typeface="Helvetica Neue"/>
              </a:rPr>
              <a:t>KEY CAPITAL EXPENDITURES</a:t>
            </a:r>
            <a:br>
              <a:rPr lang="en-US" altLang="en-US" sz="4800" b="1" dirty="0">
                <a:solidFill>
                  <a:srgbClr val="FFFF00"/>
                </a:solidFill>
                <a:effectLst/>
                <a:latin typeface="+mn-lt"/>
                <a:cs typeface="Helvetica Neue"/>
              </a:rPr>
            </a:br>
            <a:endParaRPr lang="en-US" altLang="en-US" sz="4000" b="1" dirty="0">
              <a:solidFill>
                <a:srgbClr val="FFFF00"/>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Box 5"/>
          <p:cNvSpPr txBox="1"/>
          <p:nvPr/>
        </p:nvSpPr>
        <p:spPr>
          <a:xfrm>
            <a:off x="254000" y="2209800"/>
            <a:ext cx="6260275" cy="6986527"/>
          </a:xfrm>
          <a:prstGeom prst="rect">
            <a:avLst/>
          </a:prstGeom>
          <a:noFill/>
        </p:spPr>
        <p:txBody>
          <a:bodyPr wrap="square" rtlCol="0">
            <a:spAutoFit/>
          </a:bodyPr>
          <a:lstStyle/>
          <a:p>
            <a:r>
              <a:rPr lang="en-US" sz="3200" dirty="0">
                <a:solidFill>
                  <a:schemeClr val="tx1"/>
                </a:solidFill>
                <a:latin typeface="+mn-lt"/>
              </a:rPr>
              <a:t>Relocating the </a:t>
            </a:r>
            <a:r>
              <a:rPr lang="en-US" sz="3200" dirty="0">
                <a:solidFill>
                  <a:srgbClr val="FFFF00"/>
                </a:solidFill>
                <a:latin typeface="+mn-lt"/>
              </a:rPr>
              <a:t>Police Headquarters </a:t>
            </a:r>
            <a:r>
              <a:rPr lang="en-US" sz="3200" dirty="0">
                <a:solidFill>
                  <a:srgbClr val="FFFFFF"/>
                </a:solidFill>
                <a:latin typeface="+mn-lt"/>
              </a:rPr>
              <a:t>to mitigate impacts of Exit 4A</a:t>
            </a:r>
          </a:p>
          <a:p>
            <a:pPr marL="914305" lvl="1" indent="-457200">
              <a:buFont typeface="Arial"/>
              <a:buChar char="•"/>
            </a:pPr>
            <a:endParaRPr lang="en-US" sz="3200" dirty="0">
              <a:solidFill>
                <a:schemeClr val="tx1"/>
              </a:solidFill>
              <a:latin typeface="+mn-lt"/>
            </a:endParaRPr>
          </a:p>
          <a:p>
            <a:r>
              <a:rPr lang="en-US" sz="3200" dirty="0">
                <a:solidFill>
                  <a:schemeClr val="tx1"/>
                </a:solidFill>
                <a:latin typeface="+mn-lt"/>
              </a:rPr>
              <a:t>Upgrading the </a:t>
            </a:r>
            <a:r>
              <a:rPr lang="en-US" sz="3200" dirty="0">
                <a:solidFill>
                  <a:srgbClr val="FFFF00"/>
                </a:solidFill>
                <a:latin typeface="+mn-lt"/>
              </a:rPr>
              <a:t>Fire Department </a:t>
            </a:r>
            <a:r>
              <a:rPr lang="en-US" sz="3200" dirty="0">
                <a:solidFill>
                  <a:schemeClr val="tx1"/>
                </a:solidFill>
                <a:latin typeface="+mn-lt"/>
              </a:rPr>
              <a:t>stations facilities</a:t>
            </a:r>
          </a:p>
          <a:p>
            <a:pPr marL="457200" indent="-457200">
              <a:buFont typeface="Arial"/>
              <a:buChar char="•"/>
            </a:pPr>
            <a:endParaRPr lang="en-US" sz="3200" dirty="0">
              <a:solidFill>
                <a:schemeClr val="tx1"/>
              </a:solidFill>
              <a:latin typeface="+mn-lt"/>
            </a:endParaRPr>
          </a:p>
          <a:p>
            <a:r>
              <a:rPr lang="en-US" sz="3200" dirty="0">
                <a:solidFill>
                  <a:schemeClr val="tx1"/>
                </a:solidFill>
                <a:latin typeface="+mn-lt"/>
              </a:rPr>
              <a:t>Additional</a:t>
            </a:r>
            <a:r>
              <a:rPr lang="en-US" sz="3200" dirty="0">
                <a:solidFill>
                  <a:srgbClr val="CCFFCC"/>
                </a:solidFill>
                <a:latin typeface="+mn-lt"/>
              </a:rPr>
              <a:t> </a:t>
            </a:r>
            <a:r>
              <a:rPr lang="en-US" sz="3200" dirty="0">
                <a:solidFill>
                  <a:srgbClr val="FFFF00"/>
                </a:solidFill>
                <a:latin typeface="+mn-lt"/>
              </a:rPr>
              <a:t>recreational facilities</a:t>
            </a:r>
          </a:p>
          <a:p>
            <a:endParaRPr lang="en-US" sz="3200" dirty="0">
              <a:solidFill>
                <a:srgbClr val="CCFFCC"/>
              </a:solidFill>
              <a:latin typeface="+mn-lt"/>
            </a:endParaRPr>
          </a:p>
          <a:p>
            <a:r>
              <a:rPr lang="en-US" sz="3200" dirty="0">
                <a:solidFill>
                  <a:schemeClr val="tx1"/>
                </a:solidFill>
              </a:rPr>
              <a:t>Intergenerational</a:t>
            </a:r>
            <a:r>
              <a:rPr lang="en-US" sz="3200" dirty="0">
                <a:solidFill>
                  <a:srgbClr val="CCFFCC"/>
                </a:solidFill>
              </a:rPr>
              <a:t> </a:t>
            </a:r>
            <a:r>
              <a:rPr lang="en-US" sz="3200" dirty="0">
                <a:solidFill>
                  <a:srgbClr val="FFFF00"/>
                </a:solidFill>
              </a:rPr>
              <a:t>Recreation and Community Center</a:t>
            </a:r>
          </a:p>
          <a:p>
            <a:endParaRPr lang="en-US" sz="3200" dirty="0">
              <a:solidFill>
                <a:srgbClr val="FFFF00"/>
              </a:solidFill>
            </a:endParaRPr>
          </a:p>
          <a:p>
            <a:r>
              <a:rPr lang="en-US" sz="3200" dirty="0">
                <a:solidFill>
                  <a:srgbClr val="FFFF00"/>
                </a:solidFill>
              </a:rPr>
              <a:t>Additional services and facilities </a:t>
            </a:r>
            <a:r>
              <a:rPr lang="en-US" sz="3200" dirty="0">
                <a:solidFill>
                  <a:schemeClr val="tx1"/>
                </a:solidFill>
              </a:rPr>
              <a:t>for older adults</a:t>
            </a:r>
            <a:endParaRPr lang="en-US" sz="3200" dirty="0">
              <a:solidFill>
                <a:schemeClr val="tx1"/>
              </a:solidFill>
              <a:latin typeface="+mn-lt"/>
            </a:endParaRPr>
          </a:p>
          <a:p>
            <a:endParaRPr lang="en-US" sz="3200" dirty="0">
              <a:solidFill>
                <a:schemeClr val="tx1"/>
              </a:solidFill>
              <a:latin typeface="+mn-lt"/>
            </a:endParaRPr>
          </a:p>
        </p:txBody>
      </p:sp>
      <p:sp>
        <p:nvSpPr>
          <p:cNvPr id="4" name="TextBox 3"/>
          <p:cNvSpPr txBox="1"/>
          <p:nvPr/>
        </p:nvSpPr>
        <p:spPr>
          <a:xfrm>
            <a:off x="6807200" y="2438400"/>
            <a:ext cx="6019800" cy="5509200"/>
          </a:xfrm>
          <a:prstGeom prst="rect">
            <a:avLst/>
          </a:prstGeom>
          <a:noFill/>
        </p:spPr>
        <p:txBody>
          <a:bodyPr wrap="square" rtlCol="0">
            <a:spAutoFit/>
          </a:bodyPr>
          <a:lstStyle/>
          <a:p>
            <a:r>
              <a:rPr lang="en-US" sz="3200" dirty="0">
                <a:solidFill>
                  <a:schemeClr val="tx1"/>
                </a:solidFill>
                <a:latin typeface="+mn-lt"/>
              </a:rPr>
              <a:t>Retrofitting municipal facilities with </a:t>
            </a:r>
            <a:r>
              <a:rPr lang="en-US" sz="3200" dirty="0">
                <a:solidFill>
                  <a:srgbClr val="FFFF00"/>
                </a:solidFill>
                <a:latin typeface="+mn-lt"/>
              </a:rPr>
              <a:t>renewable energy sources </a:t>
            </a:r>
            <a:r>
              <a:rPr lang="en-US" sz="3200" dirty="0">
                <a:solidFill>
                  <a:schemeClr val="tx1"/>
                </a:solidFill>
                <a:latin typeface="+mn-lt"/>
              </a:rPr>
              <a:t>&amp;</a:t>
            </a:r>
            <a:r>
              <a:rPr lang="en-US" sz="3200" dirty="0">
                <a:solidFill>
                  <a:srgbClr val="CCFFCC"/>
                </a:solidFill>
                <a:latin typeface="+mn-lt"/>
              </a:rPr>
              <a:t> </a:t>
            </a:r>
            <a:r>
              <a:rPr lang="en-US" sz="3200" dirty="0">
                <a:solidFill>
                  <a:srgbClr val="FFFFFF"/>
                </a:solidFill>
                <a:latin typeface="+mn-lt"/>
              </a:rPr>
              <a:t>other</a:t>
            </a:r>
            <a:r>
              <a:rPr lang="en-US" sz="3200" dirty="0">
                <a:solidFill>
                  <a:srgbClr val="CCFFCC"/>
                </a:solidFill>
                <a:latin typeface="+mn-lt"/>
              </a:rPr>
              <a:t> </a:t>
            </a:r>
            <a:r>
              <a:rPr lang="en-US" sz="3200" dirty="0">
                <a:solidFill>
                  <a:schemeClr val="tx1"/>
                </a:solidFill>
                <a:latin typeface="+mn-lt"/>
              </a:rPr>
              <a:t>energy reduction measures</a:t>
            </a:r>
          </a:p>
          <a:p>
            <a:pPr marL="457200" indent="-457200">
              <a:buFont typeface="Arial"/>
              <a:buChar char="•"/>
            </a:pPr>
            <a:endParaRPr lang="en-US" sz="3200" dirty="0">
              <a:solidFill>
                <a:schemeClr val="tx1"/>
              </a:solidFill>
              <a:latin typeface="+mn-lt"/>
            </a:endParaRPr>
          </a:p>
          <a:p>
            <a:r>
              <a:rPr lang="en-US" sz="3200" dirty="0">
                <a:solidFill>
                  <a:srgbClr val="FFFF00"/>
                </a:solidFill>
                <a:latin typeface="+mn-lt"/>
              </a:rPr>
              <a:t>Walking/Biking Infrastructure</a:t>
            </a:r>
            <a:r>
              <a:rPr lang="en-US" sz="3200" dirty="0">
                <a:solidFill>
                  <a:schemeClr val="tx1"/>
                </a:solidFill>
                <a:latin typeface="+mn-lt"/>
              </a:rPr>
              <a:t> (sidewalks, crosswalks, bike paths, Rail Trail)</a:t>
            </a:r>
          </a:p>
          <a:p>
            <a:pPr marL="457200" indent="-457200">
              <a:buFont typeface="Arial"/>
              <a:buChar char="•"/>
            </a:pPr>
            <a:endParaRPr lang="en-US" sz="3200" dirty="0">
              <a:solidFill>
                <a:schemeClr val="tx1"/>
              </a:solidFill>
              <a:latin typeface="+mn-lt"/>
            </a:endParaRPr>
          </a:p>
          <a:p>
            <a:r>
              <a:rPr lang="en-US" sz="3200" dirty="0">
                <a:solidFill>
                  <a:srgbClr val="FFFF00"/>
                </a:solidFill>
                <a:latin typeface="+mn-lt"/>
              </a:rPr>
              <a:t>Streetscape improvements </a:t>
            </a:r>
            <a:r>
              <a:rPr lang="en-US" sz="3200" dirty="0">
                <a:solidFill>
                  <a:schemeClr val="tx1"/>
                </a:solidFill>
                <a:latin typeface="+mn-lt"/>
              </a:rPr>
              <a:t>to </a:t>
            </a:r>
            <a:r>
              <a:rPr lang="en-US" sz="3200" dirty="0">
                <a:solidFill>
                  <a:srgbClr val="CCFFCC"/>
                </a:solidFill>
                <a:latin typeface="+mn-lt"/>
              </a:rPr>
              <a:t>Downtown </a:t>
            </a:r>
          </a:p>
          <a:p>
            <a:endParaRPr lang="en-US" sz="3200" dirty="0">
              <a:solidFill>
                <a:srgbClr val="CCFFCC"/>
              </a:solidFill>
              <a:latin typeface="+mn-lt"/>
            </a:endParaRPr>
          </a:p>
        </p:txBody>
      </p:sp>
    </p:spTree>
    <p:extLst>
      <p:ext uri="{BB962C8B-B14F-4D97-AF65-F5344CB8AC3E}">
        <p14:creationId xmlns:p14="http://schemas.microsoft.com/office/powerpoint/2010/main" val="42251218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228600" y="445445"/>
            <a:ext cx="13004800" cy="1523999"/>
          </a:xfrm>
        </p:spPr>
        <p:txBody>
          <a:bodyPr>
            <a:noAutofit/>
          </a:bodyPr>
          <a:lstStyle/>
          <a:p>
            <a:pPr algn="ctr">
              <a:defRPr/>
            </a:pPr>
            <a:r>
              <a:rPr lang="en-US" altLang="en-US" sz="4800" b="1" dirty="0">
                <a:solidFill>
                  <a:srgbClr val="C4BCC6"/>
                </a:solidFill>
                <a:effectLst/>
                <a:latin typeface="Helvetica Neue"/>
                <a:cs typeface="Helvetica Neue"/>
              </a:rPr>
              <a:t>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mn-lt"/>
                <a:cs typeface="Helvetica Neue"/>
              </a:rPr>
              <a:t>WHAT IS A MASTER PLAN ?</a:t>
            </a:r>
            <a:r>
              <a:rPr lang="en-US" altLang="en-US" sz="4800" dirty="0">
                <a:solidFill>
                  <a:srgbClr val="92D050"/>
                </a:solidFill>
                <a:effectLst/>
              </a:rPr>
              <a:t>	</a:t>
            </a:r>
            <a:br>
              <a:rPr lang="en-US" altLang="en-US" sz="4800" dirty="0">
                <a:solidFill>
                  <a:srgbClr val="92D050"/>
                </a:solidFill>
                <a:effectLst/>
              </a:rPr>
            </a:br>
            <a:endParaRPr lang="en-US" altLang="en-US" sz="4800" dirty="0">
              <a:solidFill>
                <a:srgbClr val="92D050"/>
              </a:solidFill>
              <a:effectLst/>
            </a:endParaRPr>
          </a:p>
        </p:txBody>
      </p:sp>
      <p:sp>
        <p:nvSpPr>
          <p:cNvPr id="6" name="TextBox 1"/>
          <p:cNvSpPr txBox="1">
            <a:spLocks noChangeArrowheads="1"/>
          </p:cNvSpPr>
          <p:nvPr/>
        </p:nvSpPr>
        <p:spPr bwMode="auto">
          <a:xfrm>
            <a:off x="6731000" y="2286000"/>
            <a:ext cx="5562600" cy="4967493"/>
          </a:xfrm>
          <a:prstGeom prst="rect">
            <a:avLst/>
          </a:prstGeom>
          <a:solidFill>
            <a:schemeClr val="bg2">
              <a:lumMod val="50000"/>
            </a:schemeClr>
          </a:solidFill>
          <a:ln w="9525">
            <a:noFill/>
            <a:miter lim="800000"/>
            <a:headEnd/>
            <a:tailEnd/>
          </a:ln>
        </p:spPr>
        <p:txBody>
          <a:bodyPr wrap="square" lIns="91420" tIns="45710" rIns="91420" bIns="45710">
            <a:spAutoFit/>
          </a:bodyPr>
          <a:lstStyle/>
          <a:p>
            <a:pPr algn="ctr">
              <a:lnSpc>
                <a:spcPct val="90000"/>
              </a:lnSpc>
              <a:defRPr/>
            </a:pPr>
            <a:endParaRPr lang="en-US" altLang="en-US" sz="3200" dirty="0">
              <a:solidFill>
                <a:srgbClr val="CCFFCC"/>
              </a:solidFill>
              <a:latin typeface="Candara" panose="020E0502030303020204" pitchFamily="34" charset="0"/>
            </a:endParaRPr>
          </a:p>
          <a:p>
            <a:pPr>
              <a:defRPr/>
            </a:pPr>
            <a:r>
              <a:rPr lang="en-US" altLang="en-US" sz="2800" dirty="0">
                <a:solidFill>
                  <a:srgbClr val="92D050"/>
                </a:solidFill>
                <a:latin typeface="Candara" panose="020E0502030303020204" pitchFamily="34" charset="0"/>
              </a:rPr>
              <a:t> </a:t>
            </a:r>
            <a:r>
              <a:rPr lang="en-US" altLang="en-US" sz="3200" dirty="0">
                <a:solidFill>
                  <a:srgbClr val="92D050"/>
                </a:solidFill>
                <a:latin typeface="Candara" panose="020E0502030303020204" pitchFamily="34" charset="0"/>
              </a:rPr>
              <a:t>What to preserve?</a:t>
            </a:r>
          </a:p>
          <a:p>
            <a:pPr>
              <a:defRPr/>
            </a:pPr>
            <a:endParaRPr lang="en-US" altLang="en-US" sz="3200" dirty="0">
              <a:solidFill>
                <a:srgbClr val="92D050"/>
              </a:solidFill>
              <a:latin typeface="Candara" panose="020E0502030303020204" pitchFamily="34" charset="0"/>
            </a:endParaRPr>
          </a:p>
          <a:p>
            <a:pPr>
              <a:defRPr/>
            </a:pPr>
            <a:r>
              <a:rPr lang="en-US" altLang="en-US" sz="3200" dirty="0">
                <a:solidFill>
                  <a:srgbClr val="92D050"/>
                </a:solidFill>
                <a:latin typeface="Candara" panose="020E0502030303020204" pitchFamily="34" charset="0"/>
              </a:rPr>
              <a:t> What to change?</a:t>
            </a:r>
          </a:p>
          <a:p>
            <a:pPr>
              <a:defRPr/>
            </a:pPr>
            <a:endParaRPr lang="en-US" altLang="en-US" sz="3200" dirty="0">
              <a:solidFill>
                <a:srgbClr val="92D050"/>
              </a:solidFill>
              <a:latin typeface="Candara" panose="020E0502030303020204" pitchFamily="34" charset="0"/>
            </a:endParaRPr>
          </a:p>
          <a:p>
            <a:pPr>
              <a:defRPr/>
            </a:pPr>
            <a:r>
              <a:rPr lang="en-US" altLang="en-US" sz="3200" dirty="0">
                <a:solidFill>
                  <a:srgbClr val="92D050"/>
                </a:solidFill>
                <a:latin typeface="Candara" panose="020E0502030303020204" pitchFamily="34" charset="0"/>
              </a:rPr>
              <a:t> Concerns?</a:t>
            </a:r>
          </a:p>
          <a:p>
            <a:pPr>
              <a:defRPr/>
            </a:pPr>
            <a:endParaRPr lang="en-US" altLang="en-US" sz="3200" dirty="0">
              <a:solidFill>
                <a:srgbClr val="92D050"/>
              </a:solidFill>
              <a:latin typeface="Candara" panose="020E0502030303020204" pitchFamily="34" charset="0"/>
            </a:endParaRPr>
          </a:p>
          <a:p>
            <a:pPr>
              <a:defRPr/>
            </a:pPr>
            <a:r>
              <a:rPr lang="en-US" altLang="en-US" sz="3200" dirty="0">
                <a:solidFill>
                  <a:srgbClr val="92D050"/>
                </a:solidFill>
                <a:latin typeface="Candara" panose="020E0502030303020204" pitchFamily="34" charset="0"/>
              </a:rPr>
              <a:t> Improvements?</a:t>
            </a:r>
          </a:p>
          <a:p>
            <a:pPr>
              <a:defRPr/>
            </a:pPr>
            <a:endParaRPr lang="en-US" altLang="en-US" sz="3200" dirty="0">
              <a:solidFill>
                <a:srgbClr val="92D050"/>
              </a:solidFill>
              <a:latin typeface="Candara" panose="020E0502030303020204" pitchFamily="34" charset="0"/>
            </a:endParaRPr>
          </a:p>
          <a:p>
            <a:pPr>
              <a:defRPr/>
            </a:pPr>
            <a:endParaRPr lang="en-US" altLang="en-US" sz="3200" dirty="0">
              <a:solidFill>
                <a:srgbClr val="92D050"/>
              </a:solidFill>
              <a:latin typeface="Candara" panose="020E0502030303020204" pitchFamily="34" charset="0"/>
            </a:endParaRPr>
          </a:p>
        </p:txBody>
      </p:sp>
      <p:sp>
        <p:nvSpPr>
          <p:cNvPr id="8" name="TextBox 1"/>
          <p:cNvSpPr txBox="1">
            <a:spLocks noChangeArrowheads="1"/>
          </p:cNvSpPr>
          <p:nvPr/>
        </p:nvSpPr>
        <p:spPr bwMode="auto">
          <a:xfrm>
            <a:off x="712730" y="1600200"/>
            <a:ext cx="5410200" cy="7909837"/>
          </a:xfrm>
          <a:prstGeom prst="rect">
            <a:avLst/>
          </a:prstGeom>
          <a:noFill/>
          <a:ln w="9525">
            <a:noFill/>
            <a:miter lim="800000"/>
            <a:headEnd/>
            <a:tailEnd/>
          </a:ln>
        </p:spPr>
        <p:txBody>
          <a:bodyPr wrap="square" lIns="91420" tIns="45710" rIns="91420" bIns="45710">
            <a:spAutoFit/>
          </a:bodyPr>
          <a:lstStyle/>
          <a:p>
            <a:pPr>
              <a:defRPr/>
            </a:pPr>
            <a:r>
              <a:rPr lang="en-US" altLang="en-US" sz="3600" dirty="0">
                <a:solidFill>
                  <a:srgbClr val="D9B732"/>
                </a:solidFill>
                <a:latin typeface="+mn-lt"/>
              </a:rPr>
              <a:t>A basis for </a:t>
            </a:r>
            <a:r>
              <a:rPr lang="en-US" altLang="en-US" sz="4400" dirty="0">
                <a:solidFill>
                  <a:schemeClr val="bg2">
                    <a:lumMod val="40000"/>
                    <a:lumOff val="60000"/>
                  </a:schemeClr>
                </a:solidFill>
                <a:latin typeface="+mn-lt"/>
              </a:rPr>
              <a:t>decision-making </a:t>
            </a:r>
            <a:r>
              <a:rPr lang="en-US" altLang="en-US" sz="3600" dirty="0">
                <a:solidFill>
                  <a:srgbClr val="D9B732"/>
                </a:solidFill>
                <a:latin typeface="+mn-lt"/>
              </a:rPr>
              <a:t>for future development </a:t>
            </a:r>
          </a:p>
          <a:p>
            <a:pPr>
              <a:defRPr/>
            </a:pPr>
            <a:endParaRPr lang="en-US" altLang="en-US" sz="3600" dirty="0">
              <a:solidFill>
                <a:srgbClr val="D9B732"/>
              </a:solidFill>
              <a:latin typeface="Candara" panose="020E0502030303020204" pitchFamily="34" charset="0"/>
            </a:endParaRPr>
          </a:p>
          <a:p>
            <a:pPr>
              <a:defRPr/>
            </a:pPr>
            <a:r>
              <a:rPr lang="en-US" altLang="en-US" sz="3600" dirty="0">
                <a:solidFill>
                  <a:srgbClr val="D9B732"/>
                </a:solidFill>
                <a:latin typeface="Candara" panose="020E0502030303020204" pitchFamily="34" charset="0"/>
              </a:rPr>
              <a:t>A process leading to a plan of action based on a town’s </a:t>
            </a:r>
            <a:r>
              <a:rPr lang="en-US" altLang="en-US" sz="4400" dirty="0">
                <a:solidFill>
                  <a:srgbClr val="9297CF"/>
                </a:solidFill>
                <a:latin typeface="Candara" panose="020E0502030303020204" pitchFamily="34" charset="0"/>
              </a:rPr>
              <a:t>shared values and goals</a:t>
            </a:r>
          </a:p>
          <a:p>
            <a:pPr>
              <a:defRPr/>
            </a:pPr>
            <a:endParaRPr lang="en-US" altLang="en-US" sz="3600" dirty="0">
              <a:solidFill>
                <a:srgbClr val="D9B732"/>
              </a:solidFill>
              <a:latin typeface="Candara" panose="020E0502030303020204" pitchFamily="34" charset="0"/>
            </a:endParaRPr>
          </a:p>
          <a:p>
            <a:pPr>
              <a:defRPr/>
            </a:pPr>
            <a:r>
              <a:rPr lang="en-US" altLang="en-US" sz="3600" dirty="0">
                <a:solidFill>
                  <a:srgbClr val="D9B732"/>
                </a:solidFill>
                <a:latin typeface="Candara" panose="020E0502030303020204" pitchFamily="34" charset="0"/>
              </a:rPr>
              <a:t>A set of </a:t>
            </a:r>
            <a:r>
              <a:rPr lang="en-US" altLang="en-US" sz="4400" dirty="0">
                <a:solidFill>
                  <a:srgbClr val="9297CF"/>
                </a:solidFill>
                <a:latin typeface="Candara" panose="020E0502030303020204" pitchFamily="34" charset="0"/>
              </a:rPr>
              <a:t>priorities</a:t>
            </a:r>
            <a:r>
              <a:rPr lang="en-US" altLang="en-US" sz="4400" dirty="0">
                <a:solidFill>
                  <a:srgbClr val="D9B732"/>
                </a:solidFill>
                <a:latin typeface="Candara" panose="020E0502030303020204" pitchFamily="34" charset="0"/>
              </a:rPr>
              <a:t> </a:t>
            </a:r>
            <a:r>
              <a:rPr lang="en-US" altLang="en-US" sz="3600" dirty="0">
                <a:solidFill>
                  <a:srgbClr val="D9B732"/>
                </a:solidFill>
                <a:latin typeface="Candara" panose="020E0502030303020204" pitchFamily="34" charset="0"/>
              </a:rPr>
              <a:t>for addressing the full range of issues facing a town</a:t>
            </a:r>
          </a:p>
          <a:p>
            <a:pPr>
              <a:defRPr/>
            </a:pPr>
            <a:r>
              <a:rPr lang="en-US" altLang="en-US" sz="3600" dirty="0">
                <a:solidFill>
                  <a:srgbClr val="D9B732"/>
                </a:solidFill>
                <a:latin typeface="Candara" panose="020E0502030303020204" pitchFamily="34" charset="0"/>
              </a:rPr>
              <a:t> </a:t>
            </a:r>
          </a:p>
        </p:txBody>
      </p:sp>
      <p:sp>
        <p:nvSpPr>
          <p:cNvPr id="5" name="TextBox 4"/>
          <p:cNvSpPr txBox="1"/>
          <p:nvPr/>
        </p:nvSpPr>
        <p:spPr>
          <a:xfrm>
            <a:off x="6654800" y="6705600"/>
            <a:ext cx="5842000" cy="175432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dirty="0"/>
              <a:t>Ensure that Derry’s desirable features are preserved and challenges are addressed.</a:t>
            </a:r>
          </a:p>
        </p:txBody>
      </p:sp>
    </p:spTree>
    <p:extLst>
      <p:ext uri="{BB962C8B-B14F-4D97-AF65-F5344CB8AC3E}">
        <p14:creationId xmlns:p14="http://schemas.microsoft.com/office/powerpoint/2010/main" val="11121286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52400"/>
            <a:ext cx="12268200" cy="2158657"/>
          </a:xfrm>
        </p:spPr>
        <p:txBody>
          <a:bodyPr/>
          <a:lstStyle/>
          <a:p>
            <a:pPr algn="ctr"/>
            <a:r>
              <a:rPr lang="en-US" sz="4800" b="1" dirty="0">
                <a:solidFill>
                  <a:srgbClr val="FFFFFF"/>
                </a:solidFill>
                <a:effectLst/>
                <a:latin typeface="Candara" panose="020E0502030303020204" pitchFamily="34" charset="0"/>
                <a:cs typeface="Helvetica Neue"/>
              </a:rPr>
              <a:t>THIS EVENING’S PLAN</a:t>
            </a:r>
            <a:r>
              <a:rPr lang="en-US" sz="4800" b="1" dirty="0">
                <a:solidFill>
                  <a:schemeClr val="accent6">
                    <a:lumMod val="60000"/>
                    <a:lumOff val="40000"/>
                  </a:schemeClr>
                </a:solidFill>
                <a:effectLst/>
                <a:latin typeface="Candara" panose="020E0502030303020204" pitchFamily="34" charset="0"/>
                <a:cs typeface="Helvetica Neue"/>
              </a:rPr>
              <a:t/>
            </a:r>
            <a:br>
              <a:rPr lang="en-US" sz="4800" b="1" dirty="0">
                <a:solidFill>
                  <a:schemeClr val="accent6">
                    <a:lumMod val="60000"/>
                    <a:lumOff val="40000"/>
                  </a:schemeClr>
                </a:solidFill>
                <a:effectLst/>
                <a:latin typeface="Candara" panose="020E0502030303020204" pitchFamily="34" charset="0"/>
                <a:cs typeface="Helvetica Neue"/>
              </a:rPr>
            </a:br>
            <a:r>
              <a:rPr lang="en-US" sz="4800" b="1" dirty="0">
                <a:solidFill>
                  <a:schemeClr val="accent6">
                    <a:lumMod val="60000"/>
                    <a:lumOff val="40000"/>
                  </a:schemeClr>
                </a:solidFill>
                <a:effectLst/>
                <a:latin typeface="Candara" panose="020E0502030303020204" pitchFamily="34" charset="0"/>
                <a:cs typeface="Helvetica Neue"/>
              </a:rPr>
              <a:t>REVIEW THE IMPLENTATION PLAN</a:t>
            </a:r>
            <a:br>
              <a:rPr lang="en-US" sz="4800" b="1" dirty="0">
                <a:solidFill>
                  <a:schemeClr val="accent6">
                    <a:lumMod val="60000"/>
                    <a:lumOff val="40000"/>
                  </a:schemeClr>
                </a:solidFill>
                <a:effectLst/>
                <a:latin typeface="Candara" panose="020E0502030303020204" pitchFamily="34" charset="0"/>
                <a:cs typeface="Helvetica Neue"/>
              </a:rPr>
            </a:br>
            <a:r>
              <a:rPr lang="en-US" altLang="en-US" sz="4400" b="1" dirty="0">
                <a:solidFill>
                  <a:srgbClr val="FF6600"/>
                </a:solidFill>
                <a:latin typeface="+mn-lt"/>
                <a:cs typeface="Helvetica Neue Light"/>
              </a:rPr>
              <a:t>HOW</a:t>
            </a:r>
            <a:r>
              <a:rPr lang="en-US" altLang="en-US" sz="4400" b="1" dirty="0">
                <a:solidFill>
                  <a:schemeClr val="accent2">
                    <a:lumMod val="40000"/>
                    <a:lumOff val="60000"/>
                  </a:schemeClr>
                </a:solidFill>
                <a:latin typeface="+mn-lt"/>
                <a:cs typeface="Helvetica Neue Light"/>
              </a:rPr>
              <a:t> TO ACHIEVE THE VISION &amp; GOALS </a:t>
            </a:r>
            <a:endParaRPr lang="en-US" sz="3200" dirty="0">
              <a:latin typeface="+mn-lt"/>
            </a:endParaRPr>
          </a:p>
        </p:txBody>
      </p:sp>
      <p:sp>
        <p:nvSpPr>
          <p:cNvPr id="4" name="TextBox 3"/>
          <p:cNvSpPr txBox="1"/>
          <p:nvPr/>
        </p:nvSpPr>
        <p:spPr>
          <a:xfrm>
            <a:off x="101600" y="2438400"/>
            <a:ext cx="6809962" cy="7253267"/>
          </a:xfrm>
          <a:prstGeom prst="rect">
            <a:avLst/>
          </a:prstGeom>
          <a:noFill/>
        </p:spPr>
        <p:txBody>
          <a:bodyPr wrap="square" rtlCol="0">
            <a:spAutoFit/>
          </a:bodyPr>
          <a:lstStyle/>
          <a:p>
            <a:pPr lvl="1">
              <a:lnSpc>
                <a:spcPct val="80000"/>
              </a:lnSpc>
            </a:pPr>
            <a:r>
              <a:rPr lang="en-US" sz="3600" dirty="0">
                <a:solidFill>
                  <a:srgbClr val="CCFFCC"/>
                </a:solidFill>
                <a:latin typeface="+mn-lt"/>
              </a:rPr>
              <a:t>VISIT THE 6 IMPLEMENTATION STATIONS </a:t>
            </a:r>
            <a:r>
              <a:rPr lang="en-US" sz="3600" dirty="0">
                <a:solidFill>
                  <a:srgbClr val="B6982B"/>
                </a:solidFill>
              </a:rPr>
              <a:t>(approximately 10 minutes per station)</a:t>
            </a:r>
            <a:br>
              <a:rPr lang="en-US" sz="3600" dirty="0">
                <a:solidFill>
                  <a:srgbClr val="B6982B"/>
                </a:solidFill>
              </a:rPr>
            </a:br>
            <a:endParaRPr lang="en-US" sz="3600" dirty="0">
              <a:solidFill>
                <a:srgbClr val="CCFFCC"/>
              </a:solidFill>
              <a:latin typeface="+mn-lt"/>
            </a:endParaRPr>
          </a:p>
          <a:p>
            <a:pPr lvl="2">
              <a:lnSpc>
                <a:spcPct val="80000"/>
              </a:lnSpc>
            </a:pPr>
            <a:r>
              <a:rPr lang="en-US" sz="3600" dirty="0">
                <a:solidFill>
                  <a:srgbClr val="CCFFCC"/>
                </a:solidFill>
                <a:latin typeface="+mn-lt"/>
              </a:rPr>
              <a:t>Review Strategies (and add new ones)</a:t>
            </a:r>
          </a:p>
          <a:p>
            <a:pPr marL="1485713" lvl="2" indent="-571500">
              <a:lnSpc>
                <a:spcPct val="80000"/>
              </a:lnSpc>
              <a:buFont typeface="Arial"/>
              <a:buChar char="•"/>
            </a:pPr>
            <a:endParaRPr lang="en-US" sz="3600" dirty="0">
              <a:solidFill>
                <a:srgbClr val="CCFFCC"/>
              </a:solidFill>
              <a:latin typeface="+mn-lt"/>
            </a:endParaRPr>
          </a:p>
          <a:p>
            <a:pPr lvl="2">
              <a:lnSpc>
                <a:spcPct val="80000"/>
              </a:lnSpc>
            </a:pPr>
            <a:r>
              <a:rPr lang="en-US" sz="3600" dirty="0">
                <a:solidFill>
                  <a:srgbClr val="CCFFCC"/>
                </a:solidFill>
                <a:latin typeface="+mn-lt"/>
              </a:rPr>
              <a:t>Identify “low hanging fruit”</a:t>
            </a:r>
          </a:p>
          <a:p>
            <a:pPr marL="1485713" lvl="2" indent="-571500">
              <a:lnSpc>
                <a:spcPct val="80000"/>
              </a:lnSpc>
              <a:buFont typeface="Arial"/>
              <a:buChar char="•"/>
            </a:pPr>
            <a:endParaRPr lang="en-US" sz="3600" dirty="0">
              <a:solidFill>
                <a:srgbClr val="CCFFCC"/>
              </a:solidFill>
              <a:latin typeface="+mn-lt"/>
            </a:endParaRPr>
          </a:p>
          <a:p>
            <a:pPr lvl="2">
              <a:lnSpc>
                <a:spcPct val="80000"/>
              </a:lnSpc>
            </a:pPr>
            <a:r>
              <a:rPr lang="en-US" sz="3600" dirty="0">
                <a:solidFill>
                  <a:srgbClr val="CCFFCC"/>
                </a:solidFill>
                <a:latin typeface="+mn-lt"/>
              </a:rPr>
              <a:t>Answer questions regarding implementation</a:t>
            </a:r>
          </a:p>
          <a:p>
            <a:pPr lvl="2">
              <a:lnSpc>
                <a:spcPct val="80000"/>
              </a:lnSpc>
            </a:pPr>
            <a:endParaRPr lang="en-US" sz="3600" dirty="0">
              <a:solidFill>
                <a:srgbClr val="CCFFCC"/>
              </a:solidFill>
              <a:latin typeface="+mn-lt"/>
            </a:endParaRPr>
          </a:p>
          <a:p>
            <a:pPr lvl="2">
              <a:lnSpc>
                <a:spcPct val="80000"/>
              </a:lnSpc>
            </a:pPr>
            <a:r>
              <a:rPr lang="en-US" sz="3600" dirty="0">
                <a:solidFill>
                  <a:srgbClr val="CCFFCC"/>
                </a:solidFill>
                <a:latin typeface="+mn-lt"/>
              </a:rPr>
              <a:t>Prioritize across Goals</a:t>
            </a:r>
          </a:p>
          <a:p>
            <a:pPr marL="1028605" lvl="1" indent="-571500">
              <a:lnSpc>
                <a:spcPct val="80000"/>
              </a:lnSpc>
              <a:buFont typeface="Arial"/>
              <a:buChar char="•"/>
            </a:pPr>
            <a:endParaRPr lang="en-US" sz="3600" dirty="0">
              <a:solidFill>
                <a:srgbClr val="CCFFCC"/>
              </a:solidFill>
              <a:latin typeface="+mn-lt"/>
            </a:endParaRPr>
          </a:p>
          <a:p>
            <a:pPr lvl="1">
              <a:lnSpc>
                <a:spcPct val="80000"/>
              </a:lnSpc>
            </a:pPr>
            <a:r>
              <a:rPr lang="en-US" sz="3600" dirty="0">
                <a:solidFill>
                  <a:srgbClr val="CCFFCC"/>
                </a:solidFill>
                <a:latin typeface="+mn-lt"/>
              </a:rPr>
              <a:t>RECONVENE as a Large Group</a:t>
            </a:r>
          </a:p>
          <a:p>
            <a:pPr lvl="1">
              <a:lnSpc>
                <a:spcPct val="80000"/>
              </a:lnSpc>
            </a:pPr>
            <a:endParaRPr lang="en-US" sz="4000" dirty="0">
              <a:solidFill>
                <a:srgbClr val="CCFFCC"/>
              </a:solidFill>
            </a:endParaRPr>
          </a:p>
        </p:txBody>
      </p:sp>
      <p:pic>
        <p:nvPicPr>
          <p:cNvPr id="6" name="Picture 5" descr="IMG_453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0" y="3048000"/>
            <a:ext cx="5207000" cy="4292257"/>
          </a:xfrm>
          <a:prstGeom prst="rect">
            <a:avLst/>
          </a:prstGeom>
        </p:spPr>
      </p:pic>
      <p:sp>
        <p:nvSpPr>
          <p:cNvPr id="5" name="Title 1"/>
          <p:cNvSpPr txBox="1">
            <a:spLocks/>
          </p:cNvSpPr>
          <p:nvPr/>
        </p:nvSpPr>
        <p:spPr>
          <a:xfrm>
            <a:off x="7721600" y="8077200"/>
            <a:ext cx="4902200" cy="1295400"/>
          </a:xfrm>
          <a:prstGeom prst="rect">
            <a:avLst/>
          </a:prstGeom>
        </p:spPr>
        <p:txBody>
          <a:bodyPr vert="horz" lIns="130046" tIns="65023" rIns="130046" bIns="65023" rtlCol="0" anchor="b">
            <a:noAutofit/>
          </a:bodyPr>
          <a:lstStyle>
            <a:lvl1pPr algn="l" defTabSz="1300460" rtl="0" eaLnBrk="1" latinLnBrk="0" hangingPunct="1">
              <a:spcBef>
                <a:spcPct val="0"/>
              </a:spcBef>
              <a:buNone/>
              <a:defRPr sz="7000" kern="1200">
                <a:solidFill>
                  <a:schemeClr val="tx1"/>
                </a:solidFill>
                <a:effectLst>
                  <a:outerShdw blurRad="38100" dist="38100" dir="2700000" algn="tl">
                    <a:srgbClr val="000000">
                      <a:alpha val="43137"/>
                    </a:srgbClr>
                  </a:outerShdw>
                </a:effectLst>
                <a:latin typeface="Garamond" panose="020204040303010108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sz="4800" b="1" dirty="0">
                <a:solidFill>
                  <a:srgbClr val="C4BCC6"/>
                </a:solidFill>
                <a:effectLst/>
                <a:latin typeface="+mn-lt"/>
                <a:cs typeface="Helvetica Neue"/>
              </a:rPr>
              <a:t> </a:t>
            </a:r>
            <a:endParaRPr lang="en-US" altLang="en-US" sz="4000" dirty="0">
              <a:solidFill>
                <a:srgbClr val="CCFFCC"/>
              </a:solidFill>
              <a:effectLst/>
              <a:latin typeface="+mn-lt"/>
              <a:cs typeface="Helvetica Neue Light"/>
            </a:endParaRPr>
          </a:p>
        </p:txBody>
      </p:sp>
      <p:sp>
        <p:nvSpPr>
          <p:cNvPr id="3" name="TextBox 2"/>
          <p:cNvSpPr txBox="1"/>
          <p:nvPr/>
        </p:nvSpPr>
        <p:spPr>
          <a:xfrm>
            <a:off x="7493000" y="7620000"/>
            <a:ext cx="4952999" cy="1446550"/>
          </a:xfrm>
          <a:prstGeom prst="rect">
            <a:avLst/>
          </a:prstGeom>
          <a:noFill/>
        </p:spPr>
        <p:txBody>
          <a:bodyPr wrap="square" rtlCol="0">
            <a:spAutoFit/>
          </a:bodyPr>
          <a:lstStyle/>
          <a:p>
            <a:pPr lvl="1"/>
            <a:r>
              <a:rPr lang="en-US" sz="4000" dirty="0">
                <a:solidFill>
                  <a:srgbClr val="FF6600"/>
                </a:solidFill>
              </a:rPr>
              <a:t>(Maybe win the) </a:t>
            </a:r>
            <a:r>
              <a:rPr lang="en-US" sz="4800" dirty="0">
                <a:solidFill>
                  <a:srgbClr val="FF6600"/>
                </a:solidFill>
              </a:rPr>
              <a:t>RAFFLE!!</a:t>
            </a:r>
            <a:endParaRPr lang="en-US" sz="4000" dirty="0">
              <a:solidFill>
                <a:srgbClr val="CCFFCC"/>
              </a:solidFill>
            </a:endParaRPr>
          </a:p>
        </p:txBody>
      </p:sp>
    </p:spTree>
    <p:extLst>
      <p:ext uri="{BB962C8B-B14F-4D97-AF65-F5344CB8AC3E}">
        <p14:creationId xmlns:p14="http://schemas.microsoft.com/office/powerpoint/2010/main" val="38333918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12903200" cy="914400"/>
          </a:xfrm>
        </p:spPr>
        <p:txBody>
          <a:bodyPr/>
          <a:lstStyle/>
          <a:p>
            <a:pPr algn="ctr"/>
            <a:r>
              <a:rPr lang="en-US" altLang="en-US" sz="4400" dirty="0">
                <a:solidFill>
                  <a:srgbClr val="CCFFCC"/>
                </a:solidFill>
                <a:latin typeface="+mn-lt"/>
              </a:rPr>
              <a:t/>
            </a:r>
            <a:br>
              <a:rPr lang="en-US" altLang="en-US" sz="4400" dirty="0">
                <a:solidFill>
                  <a:srgbClr val="CCFFCC"/>
                </a:solidFill>
                <a:latin typeface="+mn-lt"/>
              </a:rPr>
            </a:br>
            <a:r>
              <a:rPr lang="en-US" altLang="en-US" sz="4400" dirty="0">
                <a:solidFill>
                  <a:srgbClr val="CCFFCC"/>
                </a:solidFill>
                <a:latin typeface="+mn-lt"/>
              </a:rPr>
              <a:t/>
            </a:r>
            <a:br>
              <a:rPr lang="en-US" altLang="en-US" sz="4400" dirty="0">
                <a:solidFill>
                  <a:srgbClr val="CCFFCC"/>
                </a:solidFill>
                <a:latin typeface="+mn-lt"/>
              </a:rPr>
            </a:br>
            <a:r>
              <a:rPr lang="en-US" sz="4400" b="1" dirty="0">
                <a:solidFill>
                  <a:schemeClr val="accent6">
                    <a:lumMod val="60000"/>
                    <a:lumOff val="40000"/>
                  </a:schemeClr>
                </a:solidFill>
                <a:effectLst/>
                <a:latin typeface="+mn-lt"/>
                <a:cs typeface="Helvetica Neue"/>
              </a:rPr>
              <a:t>IMPLEMENTATION PLAN</a:t>
            </a:r>
            <a:br>
              <a:rPr lang="en-US" sz="4400" b="1" dirty="0">
                <a:solidFill>
                  <a:schemeClr val="accent6">
                    <a:lumMod val="60000"/>
                    <a:lumOff val="40000"/>
                  </a:schemeClr>
                </a:solidFill>
                <a:effectLst/>
                <a:latin typeface="+mn-lt"/>
                <a:cs typeface="Helvetica Neue"/>
              </a:rPr>
            </a:br>
            <a:endParaRPr lang="en-US" sz="4400" b="1" dirty="0">
              <a:solidFill>
                <a:srgbClr val="00CC00"/>
              </a:solidFill>
              <a:effectLst/>
              <a:latin typeface="+mn-lt"/>
              <a:cs typeface="Helvetica Neue"/>
            </a:endParaRPr>
          </a:p>
        </p:txBody>
      </p:sp>
      <p:pic>
        <p:nvPicPr>
          <p:cNvPr id="6" name="Picture 5" descr="Macintosh HD:Users:dp:Desktop:eating-apples-extended-lifespan-test-animals-10-per-cent_183.jpg"/>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3800" y="2362200"/>
            <a:ext cx="1889443" cy="1283653"/>
          </a:xfrm>
          <a:prstGeom prst="rect">
            <a:avLst/>
          </a:prstGeom>
          <a:noFill/>
          <a:ln>
            <a:noFill/>
          </a:ln>
        </p:spPr>
      </p:pic>
      <p:sp>
        <p:nvSpPr>
          <p:cNvPr id="3" name="TextBox 2"/>
          <p:cNvSpPr txBox="1"/>
          <p:nvPr/>
        </p:nvSpPr>
        <p:spPr>
          <a:xfrm>
            <a:off x="6426200" y="2514600"/>
            <a:ext cx="6172200" cy="2123658"/>
          </a:xfrm>
          <a:prstGeom prst="rect">
            <a:avLst/>
          </a:prstGeom>
          <a:noFill/>
        </p:spPr>
        <p:txBody>
          <a:bodyPr wrap="square" rtlCol="0">
            <a:spAutoFit/>
          </a:bodyPr>
          <a:lstStyle/>
          <a:p>
            <a:pPr algn="ctr"/>
            <a:r>
              <a:rPr lang="en-US" sz="3600" dirty="0">
                <a:solidFill>
                  <a:schemeClr val="tx1"/>
                </a:solidFill>
                <a:latin typeface="+mn-lt"/>
              </a:rPr>
              <a:t>       “</a:t>
            </a:r>
            <a:r>
              <a:rPr lang="en-US" sz="3200" dirty="0">
                <a:solidFill>
                  <a:schemeClr val="tx1"/>
                </a:solidFill>
                <a:latin typeface="+mn-lt"/>
              </a:rPr>
              <a:t>Low-hanging fruit”: </a:t>
            </a:r>
          </a:p>
          <a:p>
            <a:pPr algn="ctr"/>
            <a:endParaRPr lang="en-US" sz="3200" dirty="0">
              <a:solidFill>
                <a:schemeClr val="tx1"/>
              </a:solidFill>
              <a:latin typeface="+mn-lt"/>
            </a:endParaRPr>
          </a:p>
          <a:p>
            <a:pPr algn="ctr"/>
            <a:r>
              <a:rPr lang="en-US" sz="3200" i="1" dirty="0">
                <a:solidFill>
                  <a:schemeClr val="tx1"/>
                </a:solidFill>
                <a:latin typeface="+mn-lt"/>
              </a:rPr>
              <a:t>relatively easy, low cost actions that make a difference</a:t>
            </a:r>
          </a:p>
        </p:txBody>
      </p:sp>
      <p:sp>
        <p:nvSpPr>
          <p:cNvPr id="8" name="Title 1"/>
          <p:cNvSpPr txBox="1">
            <a:spLocks/>
          </p:cNvSpPr>
          <p:nvPr/>
        </p:nvSpPr>
        <p:spPr>
          <a:xfrm>
            <a:off x="6959600" y="1143000"/>
            <a:ext cx="4953000" cy="963346"/>
          </a:xfrm>
          <a:prstGeom prst="rect">
            <a:avLst/>
          </a:prstGeom>
        </p:spPr>
        <p:txBody>
          <a:bodyPr vert="horz" lIns="130046" tIns="65023" rIns="130046" bIns="65023" rtlCol="0" anchor="b">
            <a:noAutofit/>
          </a:bodyPr>
          <a:lstStyle>
            <a:lvl1pPr algn="l" defTabSz="1300460" rtl="0" eaLnBrk="1" latinLnBrk="0" hangingPunct="1">
              <a:spcBef>
                <a:spcPct val="0"/>
              </a:spcBef>
              <a:buNone/>
              <a:defRPr sz="7000" kern="1200">
                <a:solidFill>
                  <a:schemeClr val="tx1"/>
                </a:solidFill>
                <a:effectLst>
                  <a:outerShdw blurRad="38100" dist="38100" dir="2700000" algn="tl">
                    <a:srgbClr val="000000">
                      <a:alpha val="43137"/>
                    </a:srgbClr>
                  </a:outerShdw>
                </a:effectLst>
                <a:latin typeface="Garamond" panose="020204040303010108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4800" dirty="0">
                <a:solidFill>
                  <a:srgbClr val="CCFFCC"/>
                </a:solidFill>
                <a:effectLst/>
                <a:latin typeface="+mn-lt"/>
              </a:rPr>
              <a:t>“Ripe Apples”</a:t>
            </a:r>
          </a:p>
        </p:txBody>
      </p:sp>
      <p:sp>
        <p:nvSpPr>
          <p:cNvPr id="9" name="TextBox 8"/>
          <p:cNvSpPr txBox="1"/>
          <p:nvPr/>
        </p:nvSpPr>
        <p:spPr>
          <a:xfrm>
            <a:off x="406400" y="2286000"/>
            <a:ext cx="5623668" cy="4587923"/>
          </a:xfrm>
          <a:prstGeom prst="rect">
            <a:avLst/>
          </a:prstGeom>
          <a:noFill/>
        </p:spPr>
        <p:txBody>
          <a:bodyPr wrap="square" rtlCol="0">
            <a:spAutoFit/>
          </a:bodyPr>
          <a:lstStyle/>
          <a:p>
            <a:pPr>
              <a:lnSpc>
                <a:spcPct val="90000"/>
              </a:lnSpc>
            </a:pPr>
            <a:r>
              <a:rPr lang="en-US" sz="3200" dirty="0">
                <a:solidFill>
                  <a:srgbClr val="D9B732"/>
                </a:solidFill>
                <a:latin typeface="+mn-lt"/>
              </a:rPr>
              <a:t>#1:  </a:t>
            </a:r>
            <a:r>
              <a:rPr lang="en-US" sz="3200" dirty="0">
                <a:solidFill>
                  <a:srgbClr val="FFFF00"/>
                </a:solidFill>
                <a:latin typeface="+mn-lt"/>
              </a:rPr>
              <a:t>Immediate</a:t>
            </a:r>
            <a:r>
              <a:rPr lang="en-US" sz="3200" dirty="0">
                <a:solidFill>
                  <a:srgbClr val="D9B732"/>
                </a:solidFill>
                <a:latin typeface="+mn-lt"/>
              </a:rPr>
              <a:t> – 1-5 Years</a:t>
            </a:r>
          </a:p>
          <a:p>
            <a:pPr>
              <a:lnSpc>
                <a:spcPct val="90000"/>
              </a:lnSpc>
            </a:pPr>
            <a:endParaRPr lang="en-US" sz="3200" dirty="0">
              <a:solidFill>
                <a:srgbClr val="D9B732"/>
              </a:solidFill>
              <a:latin typeface="+mn-lt"/>
            </a:endParaRPr>
          </a:p>
          <a:p>
            <a:pPr>
              <a:lnSpc>
                <a:spcPct val="90000"/>
              </a:lnSpc>
            </a:pPr>
            <a:r>
              <a:rPr lang="en-US" sz="3200" dirty="0">
                <a:solidFill>
                  <a:srgbClr val="D9B732"/>
                </a:solidFill>
                <a:latin typeface="+mn-lt"/>
              </a:rPr>
              <a:t>#2:  </a:t>
            </a:r>
            <a:r>
              <a:rPr lang="en-US" sz="3200" dirty="0">
                <a:solidFill>
                  <a:srgbClr val="FFFF00"/>
                </a:solidFill>
                <a:latin typeface="+mn-lt"/>
              </a:rPr>
              <a:t>Intermediate</a:t>
            </a:r>
            <a:r>
              <a:rPr lang="en-US" sz="3200" dirty="0">
                <a:solidFill>
                  <a:srgbClr val="D9B732"/>
                </a:solidFill>
                <a:latin typeface="+mn-lt"/>
              </a:rPr>
              <a:t> – 5-10 Years</a:t>
            </a:r>
          </a:p>
          <a:p>
            <a:pPr>
              <a:lnSpc>
                <a:spcPct val="90000"/>
              </a:lnSpc>
            </a:pPr>
            <a:endParaRPr lang="en-US" sz="3600" dirty="0">
              <a:solidFill>
                <a:srgbClr val="D9B732"/>
              </a:solidFill>
              <a:latin typeface="+mn-lt"/>
            </a:endParaRPr>
          </a:p>
          <a:p>
            <a:pPr>
              <a:lnSpc>
                <a:spcPct val="90000"/>
              </a:lnSpc>
            </a:pPr>
            <a:r>
              <a:rPr lang="en-US" sz="3200" dirty="0">
                <a:solidFill>
                  <a:srgbClr val="D9B732"/>
                </a:solidFill>
                <a:latin typeface="+mn-lt"/>
              </a:rPr>
              <a:t>#3:  </a:t>
            </a:r>
            <a:r>
              <a:rPr lang="en-US" sz="3200" dirty="0">
                <a:solidFill>
                  <a:srgbClr val="FFFF00"/>
                </a:solidFill>
                <a:latin typeface="+mn-lt"/>
              </a:rPr>
              <a:t>Future</a:t>
            </a:r>
            <a:r>
              <a:rPr lang="en-US" sz="3200" dirty="0">
                <a:solidFill>
                  <a:srgbClr val="D9B732"/>
                </a:solidFill>
                <a:latin typeface="+mn-lt"/>
              </a:rPr>
              <a:t> (Re-evaluate in 10  </a:t>
            </a:r>
          </a:p>
          <a:p>
            <a:pPr>
              <a:lnSpc>
                <a:spcPct val="90000"/>
              </a:lnSpc>
            </a:pPr>
            <a:r>
              <a:rPr lang="en-US" sz="3200" dirty="0">
                <a:solidFill>
                  <a:srgbClr val="D9B732"/>
                </a:solidFill>
                <a:latin typeface="+mn-lt"/>
              </a:rPr>
              <a:t>       Years) – 10-20 Years</a:t>
            </a:r>
          </a:p>
          <a:p>
            <a:pPr>
              <a:lnSpc>
                <a:spcPct val="90000"/>
              </a:lnSpc>
            </a:pPr>
            <a:endParaRPr lang="en-US" sz="3200" dirty="0">
              <a:solidFill>
                <a:srgbClr val="D9B732"/>
              </a:solidFill>
              <a:latin typeface="+mn-lt"/>
            </a:endParaRPr>
          </a:p>
          <a:p>
            <a:pPr>
              <a:lnSpc>
                <a:spcPct val="90000"/>
              </a:lnSpc>
            </a:pPr>
            <a:r>
              <a:rPr lang="en-US" sz="3200" dirty="0">
                <a:solidFill>
                  <a:srgbClr val="FFFF00"/>
                </a:solidFill>
                <a:latin typeface="+mn-lt"/>
              </a:rPr>
              <a:t>Ongoing</a:t>
            </a:r>
            <a:r>
              <a:rPr lang="en-US" sz="3200" dirty="0">
                <a:solidFill>
                  <a:srgbClr val="D9B732"/>
                </a:solidFill>
                <a:latin typeface="+mn-lt"/>
              </a:rPr>
              <a:t>:  Continue to </a:t>
            </a:r>
          </a:p>
          <a:p>
            <a:pPr>
              <a:lnSpc>
                <a:spcPct val="90000"/>
              </a:lnSpc>
            </a:pPr>
            <a:r>
              <a:rPr lang="en-US" sz="3200" dirty="0">
                <a:solidFill>
                  <a:srgbClr val="D9B732"/>
                </a:solidFill>
                <a:latin typeface="+mn-lt"/>
              </a:rPr>
              <a:t>Support Action already in Progress</a:t>
            </a:r>
          </a:p>
        </p:txBody>
      </p:sp>
      <p:sp>
        <p:nvSpPr>
          <p:cNvPr id="4" name="TextBox 3"/>
          <p:cNvSpPr txBox="1"/>
          <p:nvPr/>
        </p:nvSpPr>
        <p:spPr>
          <a:xfrm>
            <a:off x="1092200" y="1295400"/>
            <a:ext cx="4006225" cy="830997"/>
          </a:xfrm>
          <a:prstGeom prst="rect">
            <a:avLst/>
          </a:prstGeom>
          <a:noFill/>
        </p:spPr>
        <p:txBody>
          <a:bodyPr wrap="none" rtlCol="0">
            <a:spAutoFit/>
          </a:bodyPr>
          <a:lstStyle/>
          <a:p>
            <a:r>
              <a:rPr lang="en-US" sz="4800" dirty="0">
                <a:solidFill>
                  <a:srgbClr val="CCFFCC"/>
                </a:solidFill>
                <a:latin typeface="+mn-lt"/>
              </a:rPr>
              <a:t>Priority/Timing</a:t>
            </a:r>
          </a:p>
        </p:txBody>
      </p:sp>
      <p:sp>
        <p:nvSpPr>
          <p:cNvPr id="5" name="TextBox 4"/>
          <p:cNvSpPr txBox="1"/>
          <p:nvPr/>
        </p:nvSpPr>
        <p:spPr>
          <a:xfrm>
            <a:off x="254000" y="7924800"/>
            <a:ext cx="12286343" cy="1323439"/>
          </a:xfrm>
          <a:prstGeom prst="rect">
            <a:avLst/>
          </a:prstGeom>
          <a:noFill/>
        </p:spPr>
        <p:txBody>
          <a:bodyPr wrap="square" rtlCol="0">
            <a:spAutoFit/>
          </a:bodyPr>
          <a:lstStyle/>
          <a:p>
            <a:pPr algn="ctr"/>
            <a:r>
              <a:rPr lang="en-US" sz="4000" dirty="0">
                <a:solidFill>
                  <a:srgbClr val="CCFFCC"/>
                </a:solidFill>
                <a:latin typeface="+mn-lt"/>
              </a:rPr>
              <a:t>Responsible parties </a:t>
            </a:r>
          </a:p>
          <a:p>
            <a:pPr algn="ctr"/>
            <a:r>
              <a:rPr lang="en-US" sz="4000" dirty="0">
                <a:solidFill>
                  <a:srgbClr val="CCFFCC"/>
                </a:solidFill>
                <a:latin typeface="+mn-lt"/>
              </a:rPr>
              <a:t>and existing resources and partners</a:t>
            </a:r>
          </a:p>
        </p:txBody>
      </p:sp>
      <p:sp>
        <p:nvSpPr>
          <p:cNvPr id="10" name="TextBox 9"/>
          <p:cNvSpPr txBox="1"/>
          <p:nvPr/>
        </p:nvSpPr>
        <p:spPr>
          <a:xfrm>
            <a:off x="5816600" y="5257800"/>
            <a:ext cx="6807200" cy="175432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a:t>IMPORTANT NOTE: </a:t>
            </a:r>
          </a:p>
          <a:p>
            <a:r>
              <a:rPr lang="en-US" sz="3600" dirty="0"/>
              <a:t>Numbering of action steps does not in any way indicate priority</a:t>
            </a:r>
          </a:p>
        </p:txBody>
      </p:sp>
    </p:spTree>
    <p:extLst>
      <p:ext uri="{BB962C8B-B14F-4D97-AF65-F5344CB8AC3E}">
        <p14:creationId xmlns:p14="http://schemas.microsoft.com/office/powerpoint/2010/main" val="21038892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000" y="1066800"/>
            <a:ext cx="11734800" cy="8463855"/>
          </a:xfrm>
          <a:prstGeom prst="rect">
            <a:avLst/>
          </a:prstGeom>
          <a:noFill/>
        </p:spPr>
        <p:txBody>
          <a:bodyPr wrap="square" rtlCol="0">
            <a:spAutoFit/>
          </a:bodyPr>
          <a:lstStyle/>
          <a:p>
            <a:r>
              <a:rPr lang="en-US" sz="3200" dirty="0">
                <a:solidFill>
                  <a:srgbClr val="CCFFCC"/>
                </a:solidFill>
                <a:latin typeface="+mn-lt"/>
              </a:rPr>
              <a:t>GOAL 1: </a:t>
            </a:r>
            <a:r>
              <a:rPr lang="en-US" sz="3200" dirty="0">
                <a:solidFill>
                  <a:srgbClr val="FFFF00"/>
                </a:solidFill>
                <a:latin typeface="+mn-lt"/>
              </a:rPr>
              <a:t>Make Derry a DESTINATION</a:t>
            </a:r>
          </a:p>
          <a:p>
            <a:r>
              <a:rPr lang="en-US" sz="2400" dirty="0">
                <a:solidFill>
                  <a:srgbClr val="FFFFFF"/>
                </a:solidFill>
                <a:latin typeface="+mn-lt"/>
              </a:rPr>
              <a:t>(Downtown improvements, town character, reputation, history, natural resources)</a:t>
            </a:r>
          </a:p>
          <a:p>
            <a:endParaRPr lang="en-US" sz="2400" dirty="0">
              <a:solidFill>
                <a:srgbClr val="FFFF00"/>
              </a:solidFill>
              <a:latin typeface="+mn-lt"/>
            </a:endParaRPr>
          </a:p>
          <a:p>
            <a:r>
              <a:rPr lang="en-US" sz="2800" dirty="0">
                <a:solidFill>
                  <a:srgbClr val="CCFFCC"/>
                </a:solidFill>
                <a:latin typeface="+mn-lt"/>
              </a:rPr>
              <a:t>GO</a:t>
            </a:r>
            <a:r>
              <a:rPr lang="en-US" sz="3200" dirty="0">
                <a:solidFill>
                  <a:srgbClr val="CCFFCC"/>
                </a:solidFill>
                <a:latin typeface="+mn-lt"/>
              </a:rPr>
              <a:t>AL 2: </a:t>
            </a:r>
            <a:r>
              <a:rPr lang="en-US" sz="3200" dirty="0">
                <a:solidFill>
                  <a:srgbClr val="FFFF00"/>
                </a:solidFill>
                <a:latin typeface="+mn-lt"/>
              </a:rPr>
              <a:t>Encourage ECONOMIC ACTIVITY</a:t>
            </a:r>
          </a:p>
          <a:p>
            <a:r>
              <a:rPr lang="en-US" sz="3200" dirty="0">
                <a:solidFill>
                  <a:srgbClr val="FFFF00"/>
                </a:solidFill>
                <a:latin typeface="+mn-lt"/>
              </a:rPr>
              <a:t> </a:t>
            </a:r>
            <a:r>
              <a:rPr lang="en-US" sz="2400" dirty="0">
                <a:solidFill>
                  <a:schemeClr val="tx1"/>
                </a:solidFill>
                <a:latin typeface="+mn-lt"/>
              </a:rPr>
              <a:t>(creative economy, Route 28 South)</a:t>
            </a:r>
          </a:p>
          <a:p>
            <a:endParaRPr lang="en-US" sz="2400" dirty="0">
              <a:solidFill>
                <a:srgbClr val="FFFF00"/>
              </a:solidFill>
              <a:latin typeface="+mn-lt"/>
            </a:endParaRPr>
          </a:p>
          <a:p>
            <a:r>
              <a:rPr lang="en-US" sz="3200" dirty="0">
                <a:solidFill>
                  <a:srgbClr val="CCFFCC"/>
                </a:solidFill>
                <a:latin typeface="+mn-lt"/>
              </a:rPr>
              <a:t>GOAL 3: </a:t>
            </a:r>
            <a:r>
              <a:rPr lang="en-US" sz="3200" dirty="0">
                <a:solidFill>
                  <a:srgbClr val="FFFF00"/>
                </a:solidFill>
                <a:latin typeface="+mn-lt"/>
              </a:rPr>
              <a:t>Address the opportunities and challenges posed by EXIT 4 </a:t>
            </a:r>
            <a:r>
              <a:rPr lang="en-US" sz="2400" dirty="0">
                <a:solidFill>
                  <a:srgbClr val="FFFFFF"/>
                </a:solidFill>
                <a:latin typeface="+mn-lt"/>
              </a:rPr>
              <a:t>(vision, development/redevelopment)</a:t>
            </a:r>
          </a:p>
          <a:p>
            <a:endParaRPr lang="en-US" sz="2400" dirty="0">
              <a:solidFill>
                <a:srgbClr val="FFFF00"/>
              </a:solidFill>
              <a:latin typeface="+mn-lt"/>
            </a:endParaRPr>
          </a:p>
          <a:p>
            <a:r>
              <a:rPr lang="en-US" sz="3200" dirty="0">
                <a:solidFill>
                  <a:srgbClr val="CCFFCC"/>
                </a:solidFill>
                <a:latin typeface="+mn-lt"/>
              </a:rPr>
              <a:t>GOAL 4: </a:t>
            </a:r>
            <a:r>
              <a:rPr lang="en-US" sz="3200" dirty="0">
                <a:solidFill>
                  <a:srgbClr val="FFFF00"/>
                </a:solidFill>
                <a:latin typeface="+mn-lt"/>
              </a:rPr>
              <a:t>Promote Derry as a PLACE TO LIVE </a:t>
            </a:r>
          </a:p>
          <a:p>
            <a:r>
              <a:rPr lang="en-US" sz="2400" dirty="0">
                <a:solidFill>
                  <a:srgbClr val="FFFFFF"/>
                </a:solidFill>
                <a:latin typeface="+mn-lt"/>
              </a:rPr>
              <a:t>(housing, </a:t>
            </a:r>
            <a:r>
              <a:rPr lang="en-US" sz="2400" dirty="0" err="1">
                <a:solidFill>
                  <a:srgbClr val="FFFFFF"/>
                </a:solidFill>
                <a:latin typeface="+mn-lt"/>
              </a:rPr>
              <a:t>millennials</a:t>
            </a:r>
            <a:r>
              <a:rPr lang="en-US" sz="2400" dirty="0">
                <a:solidFill>
                  <a:srgbClr val="FFFFFF"/>
                </a:solidFill>
                <a:latin typeface="+mn-lt"/>
              </a:rPr>
              <a:t>, senior citizens, transportation, neighborhoods, public facilities and services)</a:t>
            </a:r>
          </a:p>
          <a:p>
            <a:endParaRPr lang="en-US" sz="2400" dirty="0">
              <a:solidFill>
                <a:srgbClr val="FFFF00"/>
              </a:solidFill>
              <a:latin typeface="+mn-lt"/>
            </a:endParaRPr>
          </a:p>
          <a:p>
            <a:r>
              <a:rPr lang="en-US" sz="3200" dirty="0">
                <a:solidFill>
                  <a:srgbClr val="CCFFCC"/>
                </a:solidFill>
                <a:latin typeface="+mn-lt"/>
              </a:rPr>
              <a:t>GOAL 5: </a:t>
            </a:r>
            <a:r>
              <a:rPr lang="en-US" sz="3200" dirty="0">
                <a:solidFill>
                  <a:srgbClr val="FFFF00"/>
                </a:solidFill>
                <a:latin typeface="+mn-lt"/>
              </a:rPr>
              <a:t>Promote HEALTH AND WELLNESS</a:t>
            </a:r>
          </a:p>
          <a:p>
            <a:r>
              <a:rPr lang="en-US" sz="2400" dirty="0">
                <a:solidFill>
                  <a:srgbClr val="FFFFFF"/>
                </a:solidFill>
                <a:latin typeface="+mn-lt"/>
              </a:rPr>
              <a:t>(walking, biking, recreation for all ages, local and healthy food, community gathering, substance abuse)</a:t>
            </a:r>
          </a:p>
          <a:p>
            <a:endParaRPr lang="en-US" sz="2400" dirty="0">
              <a:solidFill>
                <a:srgbClr val="FFFF00"/>
              </a:solidFill>
              <a:latin typeface="+mn-lt"/>
            </a:endParaRPr>
          </a:p>
          <a:p>
            <a:r>
              <a:rPr lang="en-US" sz="3200" dirty="0">
                <a:solidFill>
                  <a:srgbClr val="CCFFCC"/>
                </a:solidFill>
                <a:latin typeface="+mn-lt"/>
              </a:rPr>
              <a:t>GOAL 6: </a:t>
            </a:r>
            <a:r>
              <a:rPr lang="en-US" sz="3200" dirty="0">
                <a:solidFill>
                  <a:srgbClr val="FFFF00"/>
                </a:solidFill>
                <a:latin typeface="+mn-lt"/>
              </a:rPr>
              <a:t>Conserve ENERGY and PLAN FOR RESILIENCE </a:t>
            </a:r>
          </a:p>
          <a:p>
            <a:r>
              <a:rPr lang="en-US" sz="2400" dirty="0">
                <a:solidFill>
                  <a:srgbClr val="FFFFFF"/>
                </a:solidFill>
                <a:latin typeface="+mn-lt"/>
              </a:rPr>
              <a:t>(conserve energy, alternative modes of transportation, sustainable development practices, mitigate impacts of climate change)</a:t>
            </a:r>
          </a:p>
        </p:txBody>
      </p:sp>
      <p:sp>
        <p:nvSpPr>
          <p:cNvPr id="4" name="TextBox 3"/>
          <p:cNvSpPr txBox="1"/>
          <p:nvPr/>
        </p:nvSpPr>
        <p:spPr>
          <a:xfrm>
            <a:off x="241300" y="149330"/>
            <a:ext cx="12522200" cy="754053"/>
          </a:xfrm>
          <a:prstGeom prst="rect">
            <a:avLst/>
          </a:prstGeom>
          <a:noFill/>
          <a:ln>
            <a:solidFill>
              <a:schemeClr val="accent6">
                <a:lumMod val="20000"/>
                <a:lumOff val="80000"/>
              </a:schemeClr>
            </a:solidFill>
          </a:ln>
        </p:spPr>
        <p:txBody>
          <a:bodyPr wrap="square" rtlCol="0">
            <a:spAutoFit/>
          </a:bodyPr>
          <a:lstStyle/>
          <a:p>
            <a:pPr algn="ctr"/>
            <a:r>
              <a:rPr lang="en-US" b="1" dirty="0">
                <a:solidFill>
                  <a:schemeClr val="accent6">
                    <a:lumMod val="40000"/>
                    <a:lumOff val="60000"/>
                  </a:schemeClr>
                </a:solidFill>
                <a:latin typeface="+mn-lt"/>
              </a:rPr>
              <a:t> MASTER PLAN IMPLEMENTATION STATIONS</a:t>
            </a:r>
          </a:p>
        </p:txBody>
      </p:sp>
    </p:spTree>
    <p:extLst>
      <p:ext uri="{BB962C8B-B14F-4D97-AF65-F5344CB8AC3E}">
        <p14:creationId xmlns:p14="http://schemas.microsoft.com/office/powerpoint/2010/main" val="4067090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5200" y="152400"/>
            <a:ext cx="8001000" cy="1415772"/>
          </a:xfrm>
          <a:prstGeom prst="rect">
            <a:avLst/>
          </a:prstGeom>
          <a:noFill/>
          <a:ln>
            <a:solidFill>
              <a:schemeClr val="accent6">
                <a:lumMod val="20000"/>
                <a:lumOff val="80000"/>
              </a:schemeClr>
            </a:solidFill>
          </a:ln>
        </p:spPr>
        <p:txBody>
          <a:bodyPr wrap="square" rtlCol="0">
            <a:spAutoFit/>
          </a:bodyPr>
          <a:lstStyle/>
          <a:p>
            <a:pPr algn="ctr"/>
            <a:r>
              <a:rPr lang="en-US" b="1" dirty="0">
                <a:solidFill>
                  <a:schemeClr val="accent6">
                    <a:lumMod val="40000"/>
                    <a:lumOff val="60000"/>
                  </a:schemeClr>
                </a:solidFill>
                <a:latin typeface="+mn-lt"/>
              </a:rPr>
              <a:t>FULL IMPLEMENTATION MATRIX</a:t>
            </a:r>
          </a:p>
          <a:p>
            <a:pPr algn="ctr"/>
            <a:r>
              <a:rPr lang="en-US" b="1" dirty="0">
                <a:solidFill>
                  <a:srgbClr val="CCFFCC"/>
                </a:solidFill>
                <a:latin typeface="+mn-lt"/>
              </a:rPr>
              <a:t>See DRAFT Report if interested</a:t>
            </a:r>
          </a:p>
        </p:txBody>
      </p:sp>
      <p:pic>
        <p:nvPicPr>
          <p:cNvPr id="2" name="Picture 1" descr="Screen Shot 2019-10-28 at 3.36.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1200"/>
            <a:ext cx="9728200" cy="7010026"/>
          </a:xfrm>
          <a:prstGeom prst="rect">
            <a:avLst/>
          </a:prstGeom>
        </p:spPr>
      </p:pic>
    </p:spTree>
    <p:extLst>
      <p:ext uri="{BB962C8B-B14F-4D97-AF65-F5344CB8AC3E}">
        <p14:creationId xmlns:p14="http://schemas.microsoft.com/office/powerpoint/2010/main" val="12401388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1400" y="685800"/>
            <a:ext cx="8382000" cy="2308324"/>
          </a:xfrm>
          <a:prstGeom prst="rect">
            <a:avLst/>
          </a:prstGeom>
          <a:noFill/>
        </p:spPr>
        <p:txBody>
          <a:bodyPr wrap="square" rtlCol="0">
            <a:spAutoFit/>
          </a:bodyPr>
          <a:lstStyle/>
          <a:p>
            <a:pPr algn="ctr"/>
            <a:r>
              <a:rPr lang="en-US" altLang="en-US" sz="4800" b="1" dirty="0">
                <a:solidFill>
                  <a:schemeClr val="accent6">
                    <a:lumMod val="60000"/>
                    <a:lumOff val="40000"/>
                  </a:schemeClr>
                </a:solidFill>
                <a:latin typeface="+mn-lt"/>
                <a:cs typeface="Helvetica Neue"/>
              </a:rPr>
              <a:t>YOUR INPUT</a:t>
            </a:r>
            <a:r>
              <a:rPr lang="en-US" altLang="en-US" sz="4800" dirty="0">
                <a:solidFill>
                  <a:schemeClr val="accent6">
                    <a:lumMod val="60000"/>
                    <a:lumOff val="40000"/>
                  </a:schemeClr>
                </a:solidFill>
                <a:latin typeface="+mn-lt"/>
              </a:rPr>
              <a:t>      </a:t>
            </a:r>
            <a:r>
              <a:rPr lang="en-US" altLang="en-US" sz="2800" dirty="0">
                <a:solidFill>
                  <a:schemeClr val="accent6">
                    <a:lumMod val="60000"/>
                    <a:lumOff val="40000"/>
                  </a:schemeClr>
                </a:solidFill>
                <a:latin typeface="+mn-lt"/>
              </a:rPr>
              <a:t>                                                                                     </a:t>
            </a:r>
            <a:endParaRPr lang="en-US" sz="3600" dirty="0">
              <a:solidFill>
                <a:srgbClr val="CCFFCC"/>
              </a:solidFill>
              <a:latin typeface="+mn-lt"/>
            </a:endParaRPr>
          </a:p>
          <a:p>
            <a:pPr algn="ctr"/>
            <a:r>
              <a:rPr lang="en-US" sz="3600" dirty="0">
                <a:solidFill>
                  <a:srgbClr val="CCFFCC"/>
                </a:solidFill>
                <a:latin typeface="+mn-lt"/>
              </a:rPr>
              <a:t>Let us know if you have additional comments</a:t>
            </a:r>
          </a:p>
          <a:p>
            <a:pPr algn="ctr"/>
            <a:endParaRPr lang="en-US" sz="2400" dirty="0">
              <a:latin typeface="+mn-lt"/>
            </a:endParaRPr>
          </a:p>
        </p:txBody>
      </p:sp>
      <p:sp>
        <p:nvSpPr>
          <p:cNvPr id="5" name="TextBox 4"/>
          <p:cNvSpPr txBox="1"/>
          <p:nvPr/>
        </p:nvSpPr>
        <p:spPr>
          <a:xfrm>
            <a:off x="4216400" y="7848600"/>
            <a:ext cx="4208976" cy="754053"/>
          </a:xfrm>
          <a:prstGeom prst="rect">
            <a:avLst/>
          </a:prstGeom>
          <a:noFill/>
        </p:spPr>
        <p:txBody>
          <a:bodyPr wrap="none" rtlCol="0">
            <a:spAutoFit/>
          </a:bodyPr>
          <a:lstStyle/>
          <a:p>
            <a:r>
              <a:rPr lang="en-US" dirty="0">
                <a:solidFill>
                  <a:srgbClr val="CCFFCC"/>
                </a:solidFill>
              </a:rPr>
              <a:t>“OTHER” Station</a:t>
            </a:r>
          </a:p>
        </p:txBody>
      </p:sp>
      <p:pic>
        <p:nvPicPr>
          <p:cNvPr id="6" name="Picture 5" descr="Derry-Downtown-Potato-People-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54500" y="3238500"/>
            <a:ext cx="42672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34403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dp:Desktop:PastedGraphic-2.pdf"/>
          <p:cNvPicPr/>
          <p:nvPr/>
        </p:nvPicPr>
        <p:blipFill>
          <a:blip r:embed="rId2">
            <a:extLst>
              <a:ext uri="{28A0092B-C50C-407E-A947-70E740481C1C}">
                <a14:useLocalDpi xmlns:a14="http://schemas.microsoft.com/office/drawing/2010/main" val="0"/>
              </a:ext>
            </a:extLst>
          </a:blip>
          <a:srcRect/>
          <a:stretch>
            <a:fillRect/>
          </a:stretch>
        </p:blipFill>
        <p:spPr bwMode="auto">
          <a:xfrm>
            <a:off x="5511800" y="1143000"/>
            <a:ext cx="1905000" cy="1905000"/>
          </a:xfrm>
          <a:prstGeom prst="rect">
            <a:avLst/>
          </a:prstGeom>
          <a:noFill/>
          <a:ln>
            <a:noFill/>
          </a:ln>
        </p:spPr>
      </p:pic>
      <p:sp>
        <p:nvSpPr>
          <p:cNvPr id="7" name="TextBox 6"/>
          <p:cNvSpPr txBox="1"/>
          <p:nvPr/>
        </p:nvSpPr>
        <p:spPr>
          <a:xfrm>
            <a:off x="4292600" y="3200400"/>
            <a:ext cx="4953000" cy="707886"/>
          </a:xfrm>
          <a:prstGeom prst="rect">
            <a:avLst/>
          </a:prstGeom>
          <a:solidFill>
            <a:srgbClr val="FECC65"/>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000" b="1" dirty="0">
                <a:solidFill>
                  <a:srgbClr val="650013"/>
                </a:solidFill>
                <a:latin typeface="Matura MT Script Capitals"/>
                <a:cs typeface="Matura MT Script Capitals"/>
              </a:rPr>
              <a:t>Community Circle</a:t>
            </a:r>
            <a:r>
              <a:rPr lang="en-US" sz="4000" dirty="0">
                <a:solidFill>
                  <a:srgbClr val="650013"/>
                </a:solidFill>
                <a:latin typeface="Matura MT Script Capitals"/>
                <a:cs typeface="Matura MT Script Capitals"/>
              </a:rPr>
              <a:t> </a:t>
            </a:r>
          </a:p>
        </p:txBody>
      </p:sp>
      <p:pic>
        <p:nvPicPr>
          <p:cNvPr id="8" name="Picture 7" descr="THank_Y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200" y="4267200"/>
            <a:ext cx="6592664" cy="4370769"/>
          </a:xfrm>
          <a:prstGeom prst="rect">
            <a:avLst/>
          </a:prstGeom>
          <a:ln>
            <a:noFill/>
          </a:ln>
          <a:effectLst>
            <a:softEdge rad="112500"/>
          </a:effectLst>
        </p:spPr>
      </p:pic>
      <p:pic>
        <p:nvPicPr>
          <p:cNvPr id="5" name="Picture 4">
            <a:extLst>
              <a:ext uri="{FF2B5EF4-FFF2-40B4-BE49-F238E27FC236}">
                <a16:creationId xmlns="" xmlns:a16="http://schemas.microsoft.com/office/drawing/2014/main" id="{CE733857-4F9E-42A2-80DF-57DB9391D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00" y="3962400"/>
            <a:ext cx="2028414" cy="2807325"/>
          </a:xfrm>
          <a:prstGeom prst="rect">
            <a:avLst/>
          </a:prstGeom>
        </p:spPr>
      </p:pic>
      <p:pic>
        <p:nvPicPr>
          <p:cNvPr id="9" name="Picture 8" descr="BPG Log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2400" y="4343400"/>
            <a:ext cx="2362200" cy="1828800"/>
          </a:xfrm>
          <a:prstGeom prst="rect">
            <a:avLst/>
          </a:prstGeom>
        </p:spPr>
      </p:pic>
      <p:pic>
        <p:nvPicPr>
          <p:cNvPr id="10" name="Picture 9" descr="Macintosh HD:Users:dp:Desktop:PROPOSALS PENDING:1-CURRENT PROPOSALS:DERRY, NH:BETA:BETA-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00" y="7239000"/>
            <a:ext cx="2844800" cy="1066800"/>
          </a:xfrm>
          <a:prstGeom prst="rect">
            <a:avLst/>
          </a:prstGeom>
          <a:noFill/>
          <a:ln>
            <a:noFill/>
          </a:ln>
        </p:spPr>
      </p:pic>
      <p:pic>
        <p:nvPicPr>
          <p:cNvPr id="2" name="Picture 1" descr="MLLA Logo-JPEG.jpg"/>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406400" y="7162800"/>
            <a:ext cx="2752344" cy="609600"/>
          </a:xfrm>
          <a:prstGeom prst="rect">
            <a:avLst/>
          </a:prstGeom>
        </p:spPr>
      </p:pic>
      <p:sp>
        <p:nvSpPr>
          <p:cNvPr id="3" name="TextBox 2"/>
          <p:cNvSpPr txBox="1"/>
          <p:nvPr/>
        </p:nvSpPr>
        <p:spPr>
          <a:xfrm>
            <a:off x="3911600" y="-16350"/>
            <a:ext cx="5638800" cy="1569660"/>
          </a:xfrm>
          <a:prstGeom prst="rect">
            <a:avLst/>
          </a:prstGeom>
          <a:noFill/>
        </p:spPr>
        <p:txBody>
          <a:bodyPr wrap="square" rtlCol="0">
            <a:spAutoFit/>
          </a:bodyPr>
          <a:lstStyle/>
          <a:p>
            <a:r>
              <a:rPr lang="en-US" sz="4800" dirty="0">
                <a:solidFill>
                  <a:srgbClr val="D9B732"/>
                </a:solidFill>
                <a:latin typeface="Candara" panose="020E0502030303020204" pitchFamily="34" charset="0"/>
              </a:rPr>
              <a:t>CONSULTANT TEAM</a:t>
            </a:r>
          </a:p>
          <a:p>
            <a:endParaRPr lang="en-US" sz="4800" dirty="0"/>
          </a:p>
        </p:txBody>
      </p:sp>
    </p:spTree>
    <p:extLst>
      <p:ext uri="{BB962C8B-B14F-4D97-AF65-F5344CB8AC3E}">
        <p14:creationId xmlns:p14="http://schemas.microsoft.com/office/powerpoint/2010/main" val="2089179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300" y="442965"/>
            <a:ext cx="12268200" cy="2231380"/>
          </a:xfrm>
          <a:prstGeom prst="rect">
            <a:avLst/>
          </a:prstGeom>
          <a:noFill/>
        </p:spPr>
        <p:txBody>
          <a:bodyPr wrap="square" rtlCol="0">
            <a:spAutoFit/>
          </a:bodyPr>
          <a:lstStyle/>
          <a:p>
            <a:pPr algn="ctr"/>
            <a:r>
              <a:rPr lang="en-US" sz="4800" i="1" dirty="0">
                <a:solidFill>
                  <a:schemeClr val="tx1"/>
                </a:solidFill>
                <a:latin typeface="Apple Chancery"/>
                <a:cs typeface="Apple Chancery"/>
              </a:rPr>
              <a:t>And now for the</a:t>
            </a:r>
            <a:r>
              <a:rPr lang="en-US" sz="4800" i="1" dirty="0">
                <a:solidFill>
                  <a:srgbClr val="FF0000"/>
                </a:solidFill>
                <a:latin typeface="Apple Chancery"/>
                <a:cs typeface="Apple Chancery"/>
              </a:rPr>
              <a:t> RAFFLE… </a:t>
            </a:r>
          </a:p>
          <a:p>
            <a:pPr algn="ctr"/>
            <a:r>
              <a:rPr lang="en-US" sz="4800" i="1" dirty="0">
                <a:solidFill>
                  <a:srgbClr val="FFFFFF"/>
                </a:solidFill>
                <a:latin typeface="Apple Chancery"/>
                <a:cs typeface="Apple Chancery"/>
              </a:rPr>
              <a:t>Our way of saying </a:t>
            </a:r>
            <a:r>
              <a:rPr lang="en-US" sz="4800" i="1" dirty="0">
                <a:solidFill>
                  <a:srgbClr val="FF0000"/>
                </a:solidFill>
                <a:latin typeface="Apple Chancery"/>
                <a:cs typeface="Apple Chancery"/>
              </a:rPr>
              <a:t>thank you!</a:t>
            </a:r>
            <a:endParaRPr lang="en-US" sz="4800" dirty="0">
              <a:solidFill>
                <a:srgbClr val="FF0000"/>
              </a:solidFill>
            </a:endParaRPr>
          </a:p>
          <a:p>
            <a:endParaRPr lang="en-US" dirty="0"/>
          </a:p>
        </p:txBody>
      </p:sp>
      <p:sp>
        <p:nvSpPr>
          <p:cNvPr id="6" name="TextBox 5"/>
          <p:cNvSpPr txBox="1"/>
          <p:nvPr/>
        </p:nvSpPr>
        <p:spPr>
          <a:xfrm>
            <a:off x="4064000" y="7772400"/>
            <a:ext cx="4416857" cy="754053"/>
          </a:xfrm>
          <a:prstGeom prst="rect">
            <a:avLst/>
          </a:prstGeom>
          <a:noFill/>
        </p:spPr>
        <p:txBody>
          <a:bodyPr wrap="none" rtlCol="0">
            <a:spAutoFit/>
          </a:bodyPr>
          <a:lstStyle/>
          <a:p>
            <a:r>
              <a:rPr lang="en-US" dirty="0">
                <a:solidFill>
                  <a:schemeClr val="accent2">
                    <a:lumMod val="60000"/>
                    <a:lumOff val="40000"/>
                  </a:schemeClr>
                </a:solidFill>
              </a:rPr>
              <a:t>Derry Master Plan</a:t>
            </a:r>
          </a:p>
        </p:txBody>
      </p:sp>
      <p:pic>
        <p:nvPicPr>
          <p:cNvPr id="5" name="Picture 4" descr="raffle-tick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2133600"/>
            <a:ext cx="10934700" cy="7293444"/>
          </a:xfrm>
          <a:prstGeom prst="rect">
            <a:avLst/>
          </a:prstGeom>
        </p:spPr>
      </p:pic>
    </p:spTree>
    <p:extLst>
      <p:ext uri="{BB962C8B-B14F-4D97-AF65-F5344CB8AC3E}">
        <p14:creationId xmlns:p14="http://schemas.microsoft.com/office/powerpoint/2010/main" val="33063725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14514" y="378244"/>
            <a:ext cx="13004800" cy="1523999"/>
          </a:xfrm>
        </p:spPr>
        <p:txBody>
          <a:bodyPr>
            <a:noAutofit/>
          </a:bodyPr>
          <a:lstStyle/>
          <a:p>
            <a:pPr algn="ctr">
              <a:defRPr/>
            </a:pPr>
            <a:r>
              <a:rPr lang="en-US" altLang="en-US" sz="4800" b="1" dirty="0">
                <a:solidFill>
                  <a:srgbClr val="C4BCC6"/>
                </a:solidFill>
                <a:effectLst/>
                <a:latin typeface="Helvetica Neue"/>
                <a:cs typeface="Helvetica Neue"/>
              </a:rPr>
              <a:t>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Helvetica Neue"/>
                <a:cs typeface="Helvetica Neue"/>
              </a:rPr>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Helvetica Neue"/>
                <a:cs typeface="Helvetica Neue"/>
              </a:rPr>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Helvetica Neue"/>
                <a:cs typeface="Helvetica Neue"/>
              </a:rPr>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Helvetica Neue"/>
                <a:cs typeface="Helvetica Neue"/>
              </a:rPr>
              <a:t/>
            </a:r>
            <a:br>
              <a:rPr lang="en-US" altLang="en-US" sz="4800" b="1" dirty="0">
                <a:solidFill>
                  <a:srgbClr val="C4BCC6"/>
                </a:solidFill>
                <a:effectLst/>
                <a:latin typeface="Helvetica Neue"/>
                <a:cs typeface="Helvetica Neue"/>
              </a:rPr>
            </a:br>
            <a:r>
              <a:rPr lang="en-US" altLang="en-US" sz="4800" b="1" dirty="0">
                <a:solidFill>
                  <a:srgbClr val="C4BCC6"/>
                </a:solidFill>
                <a:effectLst/>
                <a:latin typeface="+mn-lt"/>
                <a:cs typeface="Helvetica Neue"/>
              </a:rPr>
              <a:t>WHY PLAN ?</a:t>
            </a:r>
            <a:r>
              <a:rPr lang="en-US" altLang="en-US" sz="4800" dirty="0">
                <a:solidFill>
                  <a:srgbClr val="92D050"/>
                </a:solidFill>
                <a:effectLst/>
              </a:rPr>
              <a:t>	</a:t>
            </a:r>
            <a:br>
              <a:rPr lang="en-US" altLang="en-US" sz="4800" dirty="0">
                <a:solidFill>
                  <a:srgbClr val="92D050"/>
                </a:solidFill>
                <a:effectLst/>
              </a:rPr>
            </a:br>
            <a:endParaRPr lang="en-US" altLang="en-US" sz="4800" dirty="0">
              <a:solidFill>
                <a:srgbClr val="92D050"/>
              </a:solidFill>
              <a:effectLst/>
            </a:endParaRPr>
          </a:p>
        </p:txBody>
      </p:sp>
      <p:sp>
        <p:nvSpPr>
          <p:cNvPr id="6" name="TextBox 1"/>
          <p:cNvSpPr txBox="1">
            <a:spLocks noChangeArrowheads="1"/>
          </p:cNvSpPr>
          <p:nvPr/>
        </p:nvSpPr>
        <p:spPr bwMode="auto">
          <a:xfrm>
            <a:off x="6731000" y="1371600"/>
            <a:ext cx="5562600" cy="4788984"/>
          </a:xfrm>
          <a:prstGeom prst="rect">
            <a:avLst/>
          </a:prstGeom>
          <a:solidFill>
            <a:schemeClr val="bg2">
              <a:lumMod val="50000"/>
            </a:schemeClr>
          </a:solidFill>
          <a:ln w="9525">
            <a:noFill/>
            <a:miter lim="800000"/>
            <a:headEnd/>
            <a:tailEnd/>
          </a:ln>
        </p:spPr>
        <p:txBody>
          <a:bodyPr wrap="square" lIns="91420" tIns="45710" rIns="91420" bIns="45710">
            <a:spAutoFit/>
          </a:bodyPr>
          <a:lstStyle/>
          <a:p>
            <a:pPr algn="ctr">
              <a:lnSpc>
                <a:spcPct val="90000"/>
              </a:lnSpc>
              <a:defRPr/>
            </a:pPr>
            <a:endParaRPr lang="en-US" altLang="en-US" sz="3200" dirty="0">
              <a:solidFill>
                <a:srgbClr val="CCFFCC"/>
              </a:solidFill>
              <a:latin typeface="Candara" panose="020E0502030303020204" pitchFamily="34" charset="0"/>
            </a:endParaRPr>
          </a:p>
          <a:p>
            <a:pPr algn="ctr">
              <a:lnSpc>
                <a:spcPct val="90000"/>
              </a:lnSpc>
              <a:defRPr/>
            </a:pPr>
            <a:r>
              <a:rPr lang="en-US" altLang="en-US" sz="3200" dirty="0">
                <a:solidFill>
                  <a:srgbClr val="CCFFCC"/>
                </a:solidFill>
                <a:latin typeface="Candara" panose="020E0502030303020204" pitchFamily="34" charset="0"/>
              </a:rPr>
              <a:t>A Master Plan is an important opportunity to think about:</a:t>
            </a:r>
            <a:endParaRPr lang="en-US" altLang="en-US" sz="2400" dirty="0">
              <a:solidFill>
                <a:srgbClr val="CCFFCC"/>
              </a:solidFill>
              <a:latin typeface="Candara" panose="020E0502030303020204" pitchFamily="34" charset="0"/>
            </a:endParaRPr>
          </a:p>
          <a:p>
            <a:pPr>
              <a:lnSpc>
                <a:spcPct val="90000"/>
              </a:lnSpc>
              <a:defRPr/>
            </a:pPr>
            <a:endParaRPr lang="en-US" altLang="en-US" sz="2400" dirty="0">
              <a:solidFill>
                <a:schemeClr val="tx1"/>
              </a:solidFill>
              <a:latin typeface="Candara" panose="020E0502030303020204" pitchFamily="34" charset="0"/>
            </a:endParaRPr>
          </a:p>
          <a:p>
            <a:pPr algn="ctr">
              <a:defRPr/>
            </a:pPr>
            <a:r>
              <a:rPr lang="en-US" altLang="en-US" sz="4800" i="1" dirty="0">
                <a:solidFill>
                  <a:srgbClr val="92D050"/>
                </a:solidFill>
                <a:latin typeface="Garamond" panose="02020404030301010803" pitchFamily="18" charset="0"/>
              </a:rPr>
              <a:t>How can we make Derry an even better place to live, work and play?</a:t>
            </a:r>
          </a:p>
          <a:p>
            <a:pPr marL="1028605" lvl="1" indent="-571500">
              <a:lnSpc>
                <a:spcPct val="90000"/>
              </a:lnSpc>
              <a:buFont typeface="Arial"/>
              <a:buChar char="•"/>
              <a:defRPr/>
            </a:pPr>
            <a:endParaRPr lang="en-US" altLang="en-US" sz="2800" dirty="0">
              <a:solidFill>
                <a:schemeClr val="tx1"/>
              </a:solidFill>
              <a:latin typeface="Candara" panose="020E0502030303020204" pitchFamily="34" charset="0"/>
            </a:endParaRPr>
          </a:p>
          <a:p>
            <a:pPr>
              <a:defRPr/>
            </a:pPr>
            <a:r>
              <a:rPr lang="en-US" altLang="en-US" sz="2800" dirty="0">
                <a:solidFill>
                  <a:srgbClr val="92D050"/>
                </a:solidFill>
                <a:latin typeface="Candara" panose="020E0502030303020204" pitchFamily="34" charset="0"/>
              </a:rPr>
              <a:t> </a:t>
            </a:r>
          </a:p>
        </p:txBody>
      </p:sp>
      <p:sp>
        <p:nvSpPr>
          <p:cNvPr id="8" name="TextBox 1"/>
          <p:cNvSpPr txBox="1">
            <a:spLocks noChangeArrowheads="1"/>
          </p:cNvSpPr>
          <p:nvPr/>
        </p:nvSpPr>
        <p:spPr bwMode="auto">
          <a:xfrm>
            <a:off x="711200" y="1371600"/>
            <a:ext cx="5867400" cy="6986507"/>
          </a:xfrm>
          <a:prstGeom prst="rect">
            <a:avLst/>
          </a:prstGeom>
          <a:noFill/>
          <a:ln w="9525">
            <a:noFill/>
            <a:miter lim="800000"/>
            <a:headEnd/>
            <a:tailEnd/>
          </a:ln>
        </p:spPr>
        <p:txBody>
          <a:bodyPr wrap="square" lIns="91420" tIns="45710" rIns="91420" bIns="45710">
            <a:spAutoFit/>
          </a:bodyPr>
          <a:lstStyle/>
          <a:p>
            <a:pPr marL="457200" indent="-457200" eaLnBrk="0" hangingPunct="0">
              <a:spcBef>
                <a:spcPts val="4800"/>
              </a:spcBef>
              <a:buClr>
                <a:schemeClr val="tx1"/>
              </a:buClr>
              <a:buSzPct val="100000"/>
              <a:buFont typeface="Arial" panose="020B0604020202020204" pitchFamily="34" charset="0"/>
              <a:buChar char="•"/>
              <a:defRPr/>
            </a:pPr>
            <a:r>
              <a:rPr lang="en-US" altLang="en-US" sz="3200" kern="0" dirty="0">
                <a:solidFill>
                  <a:srgbClr val="9297CF"/>
                </a:solidFill>
                <a:latin typeface="Candara" pitchFamily="34" charset="0"/>
                <a:sym typeface="Helvetica Neue" pitchFamily="-84" charset="0"/>
              </a:rPr>
              <a:t>Take stock</a:t>
            </a:r>
            <a:r>
              <a:rPr lang="en-US" altLang="en-US" sz="3200" kern="0" dirty="0">
                <a:solidFill>
                  <a:srgbClr val="D9B732"/>
                </a:solidFill>
                <a:latin typeface="Candara" pitchFamily="34" charset="0"/>
                <a:sym typeface="Helvetica Neue" pitchFamily="-84" charset="0"/>
              </a:rPr>
              <a:t>, review objectives, direction and priorities</a:t>
            </a:r>
          </a:p>
          <a:p>
            <a:pPr marL="457200" indent="-457200" eaLnBrk="0" hangingPunct="0">
              <a:spcBef>
                <a:spcPts val="4800"/>
              </a:spcBef>
              <a:buClr>
                <a:schemeClr val="tx1"/>
              </a:buClr>
              <a:buSzPct val="100000"/>
              <a:buFont typeface="Arial" panose="020B0604020202020204" pitchFamily="34" charset="0"/>
              <a:buChar char="•"/>
              <a:defRPr/>
            </a:pPr>
            <a:r>
              <a:rPr lang="en-US" altLang="en-US" sz="3200" kern="0" dirty="0">
                <a:solidFill>
                  <a:srgbClr val="D9B732"/>
                </a:solidFill>
                <a:latin typeface="Candara" pitchFamily="34" charset="0"/>
                <a:sym typeface="Helvetica Neue" pitchFamily="-84" charset="0"/>
              </a:rPr>
              <a:t>Examine </a:t>
            </a:r>
            <a:r>
              <a:rPr lang="en-US" altLang="en-US" sz="3200" kern="0" dirty="0">
                <a:solidFill>
                  <a:srgbClr val="9297CF"/>
                </a:solidFill>
                <a:latin typeface="Candara" pitchFamily="34" charset="0"/>
                <a:sym typeface="Helvetica Neue" pitchFamily="-84" charset="0"/>
              </a:rPr>
              <a:t>resource allocation</a:t>
            </a:r>
            <a:r>
              <a:rPr lang="en-US" altLang="en-US" sz="3200" kern="0" dirty="0">
                <a:solidFill>
                  <a:srgbClr val="D9B732"/>
                </a:solidFill>
                <a:latin typeface="Candara" pitchFamily="34" charset="0"/>
                <a:sym typeface="Helvetica Neue" pitchFamily="-84" charset="0"/>
              </a:rPr>
              <a:t>: existing and optimal</a:t>
            </a:r>
          </a:p>
          <a:p>
            <a:pPr marL="457200" indent="-457200" eaLnBrk="0" hangingPunct="0">
              <a:spcBef>
                <a:spcPts val="4800"/>
              </a:spcBef>
              <a:buClr>
                <a:schemeClr val="tx1"/>
              </a:buClr>
              <a:buSzPct val="100000"/>
              <a:buFont typeface="Arial" panose="020B0604020202020204" pitchFamily="34" charset="0"/>
              <a:buChar char="•"/>
              <a:defRPr/>
            </a:pPr>
            <a:r>
              <a:rPr lang="en-US" altLang="en-US" sz="3200" kern="0" dirty="0">
                <a:solidFill>
                  <a:srgbClr val="D9B732"/>
                </a:solidFill>
                <a:latin typeface="Candara" pitchFamily="34" charset="0"/>
                <a:sym typeface="Helvetica Neue" pitchFamily="-84" charset="0"/>
              </a:rPr>
              <a:t>Last complete plan </a:t>
            </a:r>
            <a:r>
              <a:rPr lang="en-US" altLang="en-US" sz="3200" kern="0">
                <a:solidFill>
                  <a:srgbClr val="D9B732"/>
                </a:solidFill>
                <a:latin typeface="Candara" pitchFamily="34" charset="0"/>
                <a:sym typeface="Helvetica Neue" pitchFamily="-84" charset="0"/>
              </a:rPr>
              <a:t>- </a:t>
            </a:r>
            <a:r>
              <a:rPr lang="en-US" altLang="en-US" sz="3200" kern="0">
                <a:solidFill>
                  <a:srgbClr val="9297CF"/>
                </a:solidFill>
                <a:latin typeface="Candara" pitchFamily="34" charset="0"/>
                <a:sym typeface="Helvetica Neue" pitchFamily="-84" charset="0"/>
              </a:rPr>
              <a:t>2010</a:t>
            </a:r>
            <a:endParaRPr lang="en-US" altLang="en-US" sz="3200" kern="0" dirty="0">
              <a:solidFill>
                <a:srgbClr val="9297CF"/>
              </a:solidFill>
              <a:latin typeface="Candara" pitchFamily="34" charset="0"/>
              <a:sym typeface="Helvetica Neue" pitchFamily="-84" charset="0"/>
            </a:endParaRPr>
          </a:p>
          <a:p>
            <a:pPr marL="457200" indent="-457200" eaLnBrk="0" hangingPunct="0">
              <a:spcBef>
                <a:spcPts val="4800"/>
              </a:spcBef>
              <a:buClr>
                <a:schemeClr val="tx1"/>
              </a:buClr>
              <a:buSzPct val="100000"/>
              <a:buFont typeface="Arial" panose="020B0604020202020204" pitchFamily="34" charset="0"/>
              <a:buChar char="•"/>
              <a:defRPr/>
            </a:pPr>
            <a:r>
              <a:rPr lang="en-US" altLang="en-US" sz="3200" kern="0" dirty="0">
                <a:solidFill>
                  <a:srgbClr val="D9B732"/>
                </a:solidFill>
                <a:latin typeface="Candara" pitchFamily="34" charset="0"/>
                <a:sym typeface="Helvetica Neue" pitchFamily="-84" charset="0"/>
              </a:rPr>
              <a:t>Be </a:t>
            </a:r>
            <a:r>
              <a:rPr lang="en-US" altLang="en-US" sz="3200" kern="0" dirty="0">
                <a:solidFill>
                  <a:srgbClr val="9297CF"/>
                </a:solidFill>
                <a:latin typeface="Candara" pitchFamily="34" charset="0"/>
                <a:sym typeface="Helvetica Neue" pitchFamily="-84" charset="0"/>
              </a:rPr>
              <a:t>proactive</a:t>
            </a:r>
            <a:r>
              <a:rPr lang="en-US" altLang="en-US" sz="3200" kern="0" dirty="0">
                <a:solidFill>
                  <a:srgbClr val="D9B732"/>
                </a:solidFill>
                <a:latin typeface="Candara" pitchFamily="34" charset="0"/>
                <a:sym typeface="Helvetica Neue" pitchFamily="-84" charset="0"/>
              </a:rPr>
              <a:t> and affect future decision making</a:t>
            </a:r>
          </a:p>
          <a:p>
            <a:pPr marL="457200" indent="-457200" eaLnBrk="0" hangingPunct="0">
              <a:spcBef>
                <a:spcPts val="4800"/>
              </a:spcBef>
              <a:buClr>
                <a:schemeClr val="tx1"/>
              </a:buClr>
              <a:buSzPct val="100000"/>
              <a:buFont typeface="Arial" panose="020B0604020202020204" pitchFamily="34" charset="0"/>
              <a:buChar char="•"/>
              <a:defRPr/>
            </a:pPr>
            <a:r>
              <a:rPr lang="en-US" altLang="en-US" sz="3200" kern="0" dirty="0">
                <a:solidFill>
                  <a:srgbClr val="D9B732"/>
                </a:solidFill>
                <a:latin typeface="Candara" pitchFamily="34" charset="0"/>
                <a:sym typeface="Helvetica Neue" pitchFamily="-84" charset="0"/>
              </a:rPr>
              <a:t>Support </a:t>
            </a:r>
            <a:r>
              <a:rPr lang="en-US" altLang="en-US" sz="3200" kern="0" dirty="0">
                <a:solidFill>
                  <a:srgbClr val="9297CF"/>
                </a:solidFill>
                <a:latin typeface="Candara" pitchFamily="34" charset="0"/>
                <a:sym typeface="Helvetica Neue" pitchFamily="-84" charset="0"/>
              </a:rPr>
              <a:t>eligibility</a:t>
            </a:r>
            <a:r>
              <a:rPr lang="en-US" altLang="en-US" sz="3200" kern="0" dirty="0">
                <a:solidFill>
                  <a:srgbClr val="D9B732"/>
                </a:solidFill>
                <a:latin typeface="Candara" pitchFamily="34" charset="0"/>
                <a:sym typeface="Helvetica Neue" pitchFamily="-84" charset="0"/>
              </a:rPr>
              <a:t> for grant programs and public </a:t>
            </a:r>
            <a:r>
              <a:rPr lang="en-US" altLang="en-US" sz="3200" kern="0" dirty="0">
                <a:solidFill>
                  <a:srgbClr val="9297CF"/>
                </a:solidFill>
                <a:latin typeface="Candara" pitchFamily="34" charset="0"/>
                <a:sym typeface="Helvetica Neue" pitchFamily="-84" charset="0"/>
              </a:rPr>
              <a:t>funds</a:t>
            </a:r>
          </a:p>
        </p:txBody>
      </p:sp>
      <p:sp>
        <p:nvSpPr>
          <p:cNvPr id="2" name="TextBox 1"/>
          <p:cNvSpPr txBox="1"/>
          <p:nvPr/>
        </p:nvSpPr>
        <p:spPr>
          <a:xfrm>
            <a:off x="6604000" y="6477000"/>
            <a:ext cx="584200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dirty="0"/>
              <a:t>Approximately 90% of action items have been accomplished from the 2010 Plan</a:t>
            </a:r>
          </a:p>
        </p:txBody>
      </p:sp>
    </p:spTree>
    <p:extLst>
      <p:ext uri="{BB962C8B-B14F-4D97-AF65-F5344CB8AC3E}">
        <p14:creationId xmlns:p14="http://schemas.microsoft.com/office/powerpoint/2010/main" val="35230927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4294967295"/>
          </p:nvPr>
        </p:nvSpPr>
        <p:spPr>
          <a:xfrm>
            <a:off x="511646" y="2341974"/>
            <a:ext cx="6248400" cy="6550251"/>
          </a:xfrm>
        </p:spPr>
        <p:txBody>
          <a:bodyPr/>
          <a:lstStyle/>
          <a:p>
            <a:pPr>
              <a:spcBef>
                <a:spcPts val="3600"/>
              </a:spcBef>
              <a:buClr>
                <a:srgbClr val="D9B732"/>
              </a:buClr>
              <a:buSzPct val="100000"/>
              <a:buFont typeface="Arial" panose="020B0604020202020204" pitchFamily="34" charset="0"/>
              <a:buChar char="•"/>
            </a:pPr>
            <a:r>
              <a:rPr lang="en-US" altLang="en-US" sz="3600" dirty="0">
                <a:solidFill>
                  <a:srgbClr val="D9B732"/>
                </a:solidFill>
                <a:effectLst/>
              </a:rPr>
              <a:t>What do we have?</a:t>
            </a:r>
          </a:p>
          <a:p>
            <a:pPr>
              <a:spcBef>
                <a:spcPts val="3600"/>
              </a:spcBef>
              <a:buClr>
                <a:srgbClr val="D9B732"/>
              </a:buClr>
              <a:buSzPct val="100000"/>
              <a:buFont typeface="Arial" panose="020B0604020202020204" pitchFamily="34" charset="0"/>
              <a:buChar char="•"/>
            </a:pPr>
            <a:r>
              <a:rPr lang="en-US" altLang="en-US" sz="3600" dirty="0">
                <a:solidFill>
                  <a:srgbClr val="D9B732"/>
                </a:solidFill>
                <a:effectLst/>
              </a:rPr>
              <a:t>What do we want?</a:t>
            </a:r>
          </a:p>
          <a:p>
            <a:pPr>
              <a:spcBef>
                <a:spcPts val="3600"/>
              </a:spcBef>
              <a:buClr>
                <a:srgbClr val="D9B732"/>
              </a:buClr>
              <a:buSzPct val="100000"/>
              <a:buFont typeface="Arial" panose="020B0604020202020204" pitchFamily="34" charset="0"/>
              <a:buChar char="•"/>
            </a:pPr>
            <a:r>
              <a:rPr lang="en-US" altLang="en-US" sz="3600" dirty="0">
                <a:solidFill>
                  <a:srgbClr val="D9B732"/>
                </a:solidFill>
                <a:effectLst/>
              </a:rPr>
              <a:t>What is most important?</a:t>
            </a:r>
          </a:p>
          <a:p>
            <a:pPr>
              <a:spcBef>
                <a:spcPts val="3600"/>
              </a:spcBef>
              <a:buClr>
                <a:srgbClr val="D9B732"/>
              </a:buClr>
              <a:buSzPct val="100000"/>
              <a:buFont typeface="Arial" panose="020B0604020202020204" pitchFamily="34" charset="0"/>
              <a:buChar char="•"/>
            </a:pPr>
            <a:r>
              <a:rPr lang="en-US" altLang="en-US" sz="3600" dirty="0">
                <a:solidFill>
                  <a:srgbClr val="D9B732"/>
                </a:solidFill>
                <a:effectLst/>
              </a:rPr>
              <a:t>How do we get there?</a:t>
            </a:r>
            <a:endParaRPr lang="en-US" altLang="en-US" sz="3200" dirty="0">
              <a:solidFill>
                <a:srgbClr val="D9B732"/>
              </a:solidFill>
              <a:effectLst/>
            </a:endParaRPr>
          </a:p>
          <a:p>
            <a:pPr marL="546193" lvl="1" indent="0">
              <a:spcBef>
                <a:spcPts val="3600"/>
              </a:spcBef>
              <a:buNone/>
            </a:pPr>
            <a:endParaRPr lang="en-US" altLang="en-US" sz="2800" dirty="0">
              <a:solidFill>
                <a:srgbClr val="CCFFCC"/>
              </a:solidFill>
              <a:latin typeface="Candara" pitchFamily="34" charset="0"/>
            </a:endParaRPr>
          </a:p>
        </p:txBody>
      </p:sp>
      <p:sp>
        <p:nvSpPr>
          <p:cNvPr id="9218" name="Title 1"/>
          <p:cNvSpPr>
            <a:spLocks noGrp="1"/>
          </p:cNvSpPr>
          <p:nvPr>
            <p:ph type="title" idx="4294967295"/>
          </p:nvPr>
        </p:nvSpPr>
        <p:spPr>
          <a:xfrm>
            <a:off x="254000" y="509588"/>
            <a:ext cx="5969477" cy="1300480"/>
          </a:xfrm>
        </p:spPr>
        <p:txBody>
          <a:bodyPr/>
          <a:lstStyle/>
          <a:p>
            <a:pPr algn="ctr">
              <a:defRPr/>
            </a:pPr>
            <a:r>
              <a:rPr lang="en-US" altLang="en-US" sz="4800" b="1" dirty="0">
                <a:solidFill>
                  <a:schemeClr val="accent6">
                    <a:lumMod val="60000"/>
                    <a:lumOff val="40000"/>
                  </a:schemeClr>
                </a:solidFill>
                <a:effectLst/>
                <a:latin typeface="Candara" panose="020E0502030303020204" pitchFamily="34" charset="0"/>
                <a:cs typeface="Helvetica Neue"/>
              </a:rPr>
              <a:t>THE PROCESS</a:t>
            </a:r>
          </a:p>
        </p:txBody>
      </p:sp>
      <p:grpSp>
        <p:nvGrpSpPr>
          <p:cNvPr id="13315" name="Group 4"/>
          <p:cNvGrpSpPr>
            <a:grpSpLocks/>
          </p:cNvGrpSpPr>
          <p:nvPr/>
        </p:nvGrpSpPr>
        <p:grpSpPr bwMode="auto">
          <a:xfrm>
            <a:off x="6578600" y="689474"/>
            <a:ext cx="6284798" cy="8490180"/>
            <a:chOff x="4267199" y="1069092"/>
            <a:chExt cx="4649291" cy="5706508"/>
          </a:xfrm>
        </p:grpSpPr>
        <p:cxnSp>
          <p:nvCxnSpPr>
            <p:cNvPr id="6" name="Straight Arrow Connector 5"/>
            <p:cNvCxnSpPr>
              <a:cxnSpLocks noChangeShapeType="1"/>
            </p:cNvCxnSpPr>
            <p:nvPr/>
          </p:nvCxnSpPr>
          <p:spPr bwMode="auto">
            <a:xfrm>
              <a:off x="5481509" y="3176434"/>
              <a:ext cx="372279" cy="39799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7322939" y="3176434"/>
              <a:ext cx="247795" cy="39799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3318" name="Group 7"/>
            <p:cNvGrpSpPr>
              <a:grpSpLocks/>
            </p:cNvGrpSpPr>
            <p:nvPr/>
          </p:nvGrpSpPr>
          <p:grpSpPr bwMode="auto">
            <a:xfrm>
              <a:off x="5481509" y="1069092"/>
              <a:ext cx="2280648" cy="2302601"/>
              <a:chOff x="5481509" y="919369"/>
              <a:chExt cx="2280648" cy="2302601"/>
            </a:xfrm>
          </p:grpSpPr>
          <p:sp>
            <p:nvSpPr>
              <p:cNvPr id="17" name="Isosceles Triangle 16"/>
              <p:cNvSpPr/>
              <p:nvPr/>
            </p:nvSpPr>
            <p:spPr>
              <a:xfrm rot="10800000">
                <a:off x="5481509" y="919369"/>
                <a:ext cx="2280648" cy="2302601"/>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FFCC"/>
                  </a:solidFill>
                  <a:sym typeface="Helvetica Neue Light" charset="0"/>
                </a:endParaRPr>
              </a:p>
            </p:txBody>
          </p:sp>
          <p:sp>
            <p:nvSpPr>
              <p:cNvPr id="13328" name="TextBox 17"/>
              <p:cNvSpPr txBox="1">
                <a:spLocks noChangeArrowheads="1"/>
              </p:cNvSpPr>
              <p:nvPr/>
            </p:nvSpPr>
            <p:spPr bwMode="auto">
              <a:xfrm>
                <a:off x="5826426" y="1090363"/>
                <a:ext cx="1578369" cy="105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Helvetica Neue Light" pitchFamily="-84" charset="0"/>
                    <a:ea typeface="ヒラギノ角ゴ ProN W3" pitchFamily="-84" charset="-128"/>
                    <a:sym typeface="Helvetica Neue Light" pitchFamily="-84" charset="0"/>
                  </a:defRPr>
                </a:lvl1pPr>
                <a:lvl2pPr marL="742950" indent="-285750" eaLnBrk="0" hangingPunct="0">
                  <a:defRPr sz="4200">
                    <a:solidFill>
                      <a:srgbClr val="000000"/>
                    </a:solidFill>
                    <a:latin typeface="Helvetica Neue Light" pitchFamily="-84" charset="0"/>
                    <a:ea typeface="ヒラギノ角ゴ ProN W3" pitchFamily="-84" charset="-128"/>
                    <a:sym typeface="Helvetica Neue Light" pitchFamily="-84" charset="0"/>
                  </a:defRPr>
                </a:lvl2pPr>
                <a:lvl3pPr marL="11430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3pPr>
                <a:lvl4pPr marL="16002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4pPr>
                <a:lvl5pPr marL="20574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9pPr>
              </a:lstStyle>
              <a:p>
                <a:pPr algn="ctr" eaLnBrk="1" hangingPunct="1"/>
                <a:r>
                  <a:rPr lang="en-US" altLang="en-US" sz="2400" dirty="0">
                    <a:solidFill>
                      <a:srgbClr val="CCFFCC"/>
                    </a:solidFill>
                    <a:latin typeface="Candara" panose="020E0502030303020204" pitchFamily="34" charset="0"/>
                  </a:rPr>
                  <a:t>Community Conversation</a:t>
                </a:r>
              </a:p>
              <a:p>
                <a:pPr algn="ctr" eaLnBrk="1" hangingPunct="1"/>
                <a:r>
                  <a:rPr lang="en-US" altLang="en-US" sz="1600" b="1" dirty="0">
                    <a:solidFill>
                      <a:schemeClr val="bg1"/>
                    </a:solidFill>
                    <a:latin typeface="Candara" panose="020E0502030303020204" pitchFamily="34" charset="0"/>
                  </a:rPr>
                  <a:t>(input from residents, business leaders, &amp; Town officials</a:t>
                </a:r>
                <a:r>
                  <a:rPr lang="en-US" altLang="en-US" sz="1600" b="1" dirty="0">
                    <a:solidFill>
                      <a:schemeClr val="bg1"/>
                    </a:solidFill>
                  </a:rPr>
                  <a:t>)</a:t>
                </a:r>
              </a:p>
            </p:txBody>
          </p:sp>
        </p:grpSp>
        <p:sp>
          <p:nvSpPr>
            <p:cNvPr id="9" name="Rounded Rectangle 8"/>
            <p:cNvSpPr/>
            <p:nvPr/>
          </p:nvSpPr>
          <p:spPr>
            <a:xfrm>
              <a:off x="7090412" y="2424194"/>
              <a:ext cx="1824988" cy="79705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Helvetica Neue Light" charset="0"/>
              </a:endParaRPr>
            </a:p>
          </p:txBody>
        </p:sp>
        <p:sp>
          <p:nvSpPr>
            <p:cNvPr id="13320" name="TextBox 9"/>
            <p:cNvSpPr txBox="1">
              <a:spLocks noChangeArrowheads="1"/>
            </p:cNvSpPr>
            <p:nvPr/>
          </p:nvSpPr>
          <p:spPr bwMode="auto">
            <a:xfrm>
              <a:off x="7090412" y="2574482"/>
              <a:ext cx="1826078" cy="4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Helvetica Neue Light" pitchFamily="-84" charset="0"/>
                  <a:ea typeface="ヒラギノ角ゴ ProN W3" pitchFamily="-84" charset="-128"/>
                  <a:sym typeface="Helvetica Neue Light" pitchFamily="-84" charset="0"/>
                </a:defRPr>
              </a:lvl1pPr>
              <a:lvl2pPr marL="742950" indent="-285750" eaLnBrk="0" hangingPunct="0">
                <a:defRPr sz="4200">
                  <a:solidFill>
                    <a:srgbClr val="000000"/>
                  </a:solidFill>
                  <a:latin typeface="Helvetica Neue Light" pitchFamily="-84" charset="0"/>
                  <a:ea typeface="ヒラギノ角ゴ ProN W3" pitchFamily="-84" charset="-128"/>
                  <a:sym typeface="Helvetica Neue Light" pitchFamily="-84" charset="0"/>
                </a:defRPr>
              </a:lvl2pPr>
              <a:lvl3pPr marL="11430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3pPr>
              <a:lvl4pPr marL="16002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4pPr>
              <a:lvl5pPr marL="20574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9pPr>
            </a:lstStyle>
            <a:p>
              <a:pPr algn="ctr" eaLnBrk="1" hangingPunct="1"/>
              <a:r>
                <a:rPr lang="en-US" altLang="en-US" sz="2400" dirty="0">
                  <a:solidFill>
                    <a:srgbClr val="CCFFCC"/>
                  </a:solidFill>
                  <a:latin typeface="Candara" panose="020E0502030303020204" pitchFamily="34" charset="0"/>
                </a:rPr>
                <a:t>Vision &amp; Goals</a:t>
              </a:r>
            </a:p>
            <a:p>
              <a:pPr algn="ctr" eaLnBrk="1" hangingPunct="1"/>
              <a:r>
                <a:rPr lang="en-US" altLang="en-US" sz="1800" b="1" dirty="0">
                  <a:solidFill>
                    <a:schemeClr val="bg1"/>
                  </a:solidFill>
                  <a:latin typeface="Candara" panose="020E0502030303020204" pitchFamily="34" charset="0"/>
                </a:rPr>
                <a:t>(</a:t>
              </a:r>
              <a:r>
                <a:rPr lang="en-US" altLang="en-US" sz="1600" b="1" dirty="0">
                  <a:solidFill>
                    <a:schemeClr val="bg1"/>
                  </a:solidFill>
                  <a:latin typeface="Candara" panose="020E0502030303020204" pitchFamily="34" charset="0"/>
                </a:rPr>
                <a:t>what do we want?)</a:t>
              </a:r>
            </a:p>
          </p:txBody>
        </p:sp>
        <p:sp>
          <p:nvSpPr>
            <p:cNvPr id="11" name="Rounded Rectangle 10"/>
            <p:cNvSpPr/>
            <p:nvPr/>
          </p:nvSpPr>
          <p:spPr>
            <a:xfrm>
              <a:off x="4267199" y="2338299"/>
              <a:ext cx="1824988" cy="105816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Helvetica Neue Light" charset="0"/>
              </a:endParaRPr>
            </a:p>
          </p:txBody>
        </p:sp>
        <p:sp>
          <p:nvSpPr>
            <p:cNvPr id="12" name="Isosceles Triangle 11"/>
            <p:cNvSpPr/>
            <p:nvPr/>
          </p:nvSpPr>
          <p:spPr>
            <a:xfrm rot="10800000">
              <a:off x="5595425" y="3567110"/>
              <a:ext cx="1991751" cy="2302601"/>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Helvetica Neue Light" charset="0"/>
              </a:endParaRPr>
            </a:p>
          </p:txBody>
        </p:sp>
        <p:sp>
          <p:nvSpPr>
            <p:cNvPr id="13323" name="TextBox 12"/>
            <p:cNvSpPr txBox="1">
              <a:spLocks noChangeArrowheads="1"/>
            </p:cNvSpPr>
            <p:nvPr/>
          </p:nvSpPr>
          <p:spPr bwMode="auto">
            <a:xfrm>
              <a:off x="5678261" y="3762474"/>
              <a:ext cx="1826078" cy="113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Helvetica Neue Light" pitchFamily="-84" charset="0"/>
                  <a:ea typeface="ヒラギノ角ゴ ProN W3" pitchFamily="-84" charset="-128"/>
                  <a:sym typeface="Helvetica Neue Light" pitchFamily="-84" charset="0"/>
                </a:defRPr>
              </a:lvl1pPr>
              <a:lvl2pPr marL="742950" indent="-285750" eaLnBrk="0" hangingPunct="0">
                <a:defRPr sz="4200">
                  <a:solidFill>
                    <a:srgbClr val="000000"/>
                  </a:solidFill>
                  <a:latin typeface="Helvetica Neue Light" pitchFamily="-84" charset="0"/>
                  <a:ea typeface="ヒラギノ角ゴ ProN W3" pitchFamily="-84" charset="-128"/>
                  <a:sym typeface="Helvetica Neue Light" pitchFamily="-84" charset="0"/>
                </a:defRPr>
              </a:lvl2pPr>
              <a:lvl3pPr marL="11430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3pPr>
              <a:lvl4pPr marL="16002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4pPr>
              <a:lvl5pPr marL="20574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9pPr>
            </a:lstStyle>
            <a:p>
              <a:pPr algn="ctr" eaLnBrk="1" hangingPunct="1"/>
              <a:r>
                <a:rPr lang="en-US" altLang="en-US" sz="2400" dirty="0">
                  <a:solidFill>
                    <a:srgbClr val="CCFFCC"/>
                  </a:solidFill>
                  <a:latin typeface="Candara" panose="020E0502030303020204" pitchFamily="34" charset="0"/>
                </a:rPr>
                <a:t>Opportunities Challenges </a:t>
              </a:r>
              <a:br>
                <a:rPr lang="en-US" altLang="en-US" sz="2400" dirty="0">
                  <a:solidFill>
                    <a:srgbClr val="CCFFCC"/>
                  </a:solidFill>
                  <a:latin typeface="Candara" panose="020E0502030303020204" pitchFamily="34" charset="0"/>
                </a:rPr>
              </a:br>
              <a:r>
                <a:rPr lang="en-US" altLang="en-US" sz="2400" dirty="0">
                  <a:solidFill>
                    <a:srgbClr val="CCFFCC"/>
                  </a:solidFill>
                  <a:latin typeface="Candara" panose="020E0502030303020204" pitchFamily="34" charset="0"/>
                </a:rPr>
                <a:t>Priorities</a:t>
              </a:r>
            </a:p>
            <a:p>
              <a:pPr algn="ctr" eaLnBrk="1" hangingPunct="1"/>
              <a:r>
                <a:rPr lang="en-US" altLang="en-US" sz="1600" b="1" dirty="0">
                  <a:solidFill>
                    <a:schemeClr val="bg1"/>
                  </a:solidFill>
                  <a:latin typeface="Candara" panose="020E0502030303020204" pitchFamily="34" charset="0"/>
                </a:rPr>
                <a:t>(what is most</a:t>
              </a:r>
              <a:br>
                <a:rPr lang="en-US" altLang="en-US" sz="1600" b="1" dirty="0">
                  <a:solidFill>
                    <a:schemeClr val="bg1"/>
                  </a:solidFill>
                  <a:latin typeface="Candara" panose="020E0502030303020204" pitchFamily="34" charset="0"/>
                </a:rPr>
              </a:br>
              <a:r>
                <a:rPr lang="en-US" altLang="en-US" sz="1600" b="1" dirty="0">
                  <a:solidFill>
                    <a:schemeClr val="bg1"/>
                  </a:solidFill>
                  <a:latin typeface="Candara" panose="020E0502030303020204" pitchFamily="34" charset="0"/>
                </a:rPr>
                <a:t>important</a:t>
              </a:r>
              <a:r>
                <a:rPr lang="en-US" altLang="en-US" sz="1600" b="1" dirty="0">
                  <a:solidFill>
                    <a:schemeClr val="bg1"/>
                  </a:solidFill>
                </a:rPr>
                <a:t>)</a:t>
              </a:r>
            </a:p>
          </p:txBody>
        </p:sp>
        <p:sp>
          <p:nvSpPr>
            <p:cNvPr id="14" name="Rounded Rectangle 13"/>
            <p:cNvSpPr/>
            <p:nvPr/>
          </p:nvSpPr>
          <p:spPr>
            <a:xfrm>
              <a:off x="5481509" y="5978546"/>
              <a:ext cx="2105666" cy="79705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ym typeface="Helvetica Neue Light" charset="0"/>
              </a:endParaRPr>
            </a:p>
          </p:txBody>
        </p:sp>
        <p:sp>
          <p:nvSpPr>
            <p:cNvPr id="15" name="TextBox 14"/>
            <p:cNvSpPr txBox="1"/>
            <p:nvPr/>
          </p:nvSpPr>
          <p:spPr>
            <a:xfrm>
              <a:off x="4438654" y="2338299"/>
              <a:ext cx="1465130" cy="9722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wrap="square">
              <a:spAutoFit/>
            </a:bodyPr>
            <a:lstStyle/>
            <a:p>
              <a:pPr algn="ctr">
                <a:defRPr/>
              </a:pPr>
              <a:r>
                <a:rPr lang="en-US" sz="2400" dirty="0">
                  <a:solidFill>
                    <a:srgbClr val="CCFFCC"/>
                  </a:solidFill>
                  <a:latin typeface="Candara" panose="020E0502030303020204" pitchFamily="34" charset="0"/>
                  <a:ea typeface="ヒラギノ角ゴ ProN W3" charset="0"/>
                  <a:sym typeface="Helvetica Neue Light" charset="0"/>
                </a:rPr>
                <a:t>Inventory of Existing Resources</a:t>
              </a:r>
            </a:p>
            <a:p>
              <a:pPr algn="ctr">
                <a:defRPr/>
              </a:pPr>
              <a:r>
                <a:rPr lang="en-US" sz="1600" b="1" dirty="0">
                  <a:solidFill>
                    <a:schemeClr val="bg1"/>
                  </a:solidFill>
                  <a:latin typeface="Candara" panose="020E0502030303020204" pitchFamily="34" charset="0"/>
                  <a:ea typeface="ヒラギノ角ゴ ProN W3" charset="0"/>
                  <a:sym typeface="Helvetica Neue Light" charset="0"/>
                </a:rPr>
                <a:t>(what do we have?)</a:t>
              </a:r>
            </a:p>
          </p:txBody>
        </p:sp>
        <p:sp>
          <p:nvSpPr>
            <p:cNvPr id="13326" name="TextBox 15"/>
            <p:cNvSpPr txBox="1">
              <a:spLocks noChangeArrowheads="1"/>
            </p:cNvSpPr>
            <p:nvPr/>
          </p:nvSpPr>
          <p:spPr bwMode="auto">
            <a:xfrm>
              <a:off x="5394605" y="6120990"/>
              <a:ext cx="2276157" cy="55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Helvetica Neue Light" pitchFamily="-84" charset="0"/>
                  <a:ea typeface="ヒラギノ角ゴ ProN W3" pitchFamily="-84" charset="-128"/>
                  <a:sym typeface="Helvetica Neue Light" pitchFamily="-84" charset="0"/>
                </a:defRPr>
              </a:lvl1pPr>
              <a:lvl2pPr marL="742950" indent="-285750" eaLnBrk="0" hangingPunct="0">
                <a:defRPr sz="4200">
                  <a:solidFill>
                    <a:srgbClr val="000000"/>
                  </a:solidFill>
                  <a:latin typeface="Helvetica Neue Light" pitchFamily="-84" charset="0"/>
                  <a:ea typeface="ヒラギノ角ゴ ProN W3" pitchFamily="-84" charset="-128"/>
                  <a:sym typeface="Helvetica Neue Light" pitchFamily="-84" charset="0"/>
                </a:defRPr>
              </a:lvl2pPr>
              <a:lvl3pPr marL="11430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3pPr>
              <a:lvl4pPr marL="16002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4pPr>
              <a:lvl5pPr marL="2057400" indent="-228600" eaLnBrk="0" hangingPunct="0">
                <a:defRPr sz="4200">
                  <a:solidFill>
                    <a:srgbClr val="000000"/>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4200">
                  <a:solidFill>
                    <a:srgbClr val="000000"/>
                  </a:solidFill>
                  <a:latin typeface="Helvetica Neue Light" pitchFamily="-84" charset="0"/>
                  <a:ea typeface="ヒラギノ角ゴ ProN W3" pitchFamily="-84" charset="-128"/>
                  <a:sym typeface="Helvetica Neue Light" pitchFamily="-84" charset="0"/>
                </a:defRPr>
              </a:lvl9pPr>
            </a:lstStyle>
            <a:p>
              <a:pPr algn="ctr" eaLnBrk="1" hangingPunct="1"/>
              <a:r>
                <a:rPr lang="en-US" altLang="en-US" sz="2400" dirty="0">
                  <a:solidFill>
                    <a:srgbClr val="CCFFCC"/>
                  </a:solidFill>
                  <a:latin typeface="Candara" panose="020E0502030303020204" pitchFamily="34" charset="0"/>
                </a:rPr>
                <a:t>Implementation Plan</a:t>
              </a:r>
            </a:p>
            <a:p>
              <a:pPr algn="ctr" eaLnBrk="1" hangingPunct="1"/>
              <a:r>
                <a:rPr lang="en-US" altLang="en-US" sz="2400" dirty="0">
                  <a:solidFill>
                    <a:srgbClr val="FFFF00"/>
                  </a:solidFill>
                  <a:latin typeface="Candara" panose="020E0502030303020204" pitchFamily="34" charset="0"/>
                </a:rPr>
                <a:t> </a:t>
              </a:r>
              <a:r>
                <a:rPr lang="en-US" altLang="en-US" sz="1400" b="1" dirty="0">
                  <a:solidFill>
                    <a:schemeClr val="bg1"/>
                  </a:solidFill>
                  <a:latin typeface="Candara" panose="020E0502030303020204" pitchFamily="34" charset="0"/>
                </a:rPr>
                <a:t>(</a:t>
              </a:r>
              <a:r>
                <a:rPr lang="en-US" altLang="en-US" sz="1600" b="1" dirty="0">
                  <a:solidFill>
                    <a:schemeClr val="bg1"/>
                  </a:solidFill>
                  <a:latin typeface="Candara" panose="020E0502030303020204" pitchFamily="34" charset="0"/>
                </a:rPr>
                <a:t>how do we get there?)</a:t>
              </a:r>
            </a:p>
          </p:txBody>
        </p:sp>
      </p:grpSp>
    </p:spTree>
    <p:extLst>
      <p:ext uri="{BB962C8B-B14F-4D97-AF65-F5344CB8AC3E}">
        <p14:creationId xmlns:p14="http://schemas.microsoft.com/office/powerpoint/2010/main" val="30656108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228600"/>
            <a:ext cx="12674600" cy="2032000"/>
          </a:xfrm>
        </p:spPr>
        <p:txBody>
          <a:bodyPr>
            <a:normAutofit/>
          </a:bodyPr>
          <a:lstStyle/>
          <a:p>
            <a:pPr algn="ctr"/>
            <a:r>
              <a:rPr lang="en-US" altLang="en-US" sz="4800" b="1" dirty="0">
                <a:solidFill>
                  <a:srgbClr val="C1C1C1"/>
                </a:solidFill>
                <a:effectLst/>
                <a:latin typeface="+mn-lt"/>
                <a:cs typeface="Helvetica Neue"/>
              </a:rPr>
              <a:t>VISION AND GOALS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3600" dirty="0">
                <a:solidFill>
                  <a:srgbClr val="CCFFCC"/>
                </a:solidFill>
                <a:effectLst/>
                <a:latin typeface="+mn-lt"/>
                <a:cs typeface="Helvetica Neue Light"/>
              </a:rPr>
              <a:t>Developed with input from various forums</a:t>
            </a:r>
            <a:br>
              <a:rPr lang="en-US" altLang="en-US" sz="3600" dirty="0">
                <a:solidFill>
                  <a:srgbClr val="CCFFCC"/>
                </a:solidFill>
                <a:effectLst/>
                <a:latin typeface="+mn-lt"/>
                <a:cs typeface="Helvetica Neue Light"/>
              </a:rPr>
            </a:br>
            <a:r>
              <a:rPr lang="en-US" altLang="en-US" sz="3600" dirty="0">
                <a:solidFill>
                  <a:schemeClr val="accent2">
                    <a:lumMod val="40000"/>
                    <a:lumOff val="60000"/>
                  </a:schemeClr>
                </a:solidFill>
                <a:effectLst/>
                <a:latin typeface="+mn-lt"/>
                <a:cs typeface="Helvetica Neue Light"/>
              </a:rPr>
              <a:t>WHAT DERRY“</a:t>
            </a:r>
            <a:r>
              <a:rPr lang="en-US" altLang="en-US" sz="3600" dirty="0">
                <a:solidFill>
                  <a:srgbClr val="FF6600"/>
                </a:solidFill>
                <a:effectLst/>
                <a:latin typeface="+mn-lt"/>
                <a:cs typeface="Helvetica Neue Light"/>
              </a:rPr>
              <a:t>WANTS</a:t>
            </a:r>
            <a:r>
              <a:rPr lang="en-US" altLang="en-US" sz="3600" dirty="0">
                <a:solidFill>
                  <a:schemeClr val="accent2">
                    <a:lumMod val="40000"/>
                    <a:lumOff val="60000"/>
                  </a:schemeClr>
                </a:solidFill>
                <a:effectLst/>
                <a:latin typeface="+mn-lt"/>
                <a:cs typeface="Helvetica Neue Light"/>
              </a:rPr>
              <a:t>”</a:t>
            </a:r>
            <a:endParaRPr lang="en-US" altLang="en-US" sz="3600" dirty="0">
              <a:solidFill>
                <a:schemeClr val="accent2">
                  <a:lumMod val="40000"/>
                  <a:lumOff val="60000"/>
                </a:schemeClr>
              </a:solidFill>
              <a:latin typeface="+mn-lt"/>
              <a:cs typeface="Helvetica Neue Light"/>
            </a:endParaRPr>
          </a:p>
        </p:txBody>
      </p:sp>
      <p:sp>
        <p:nvSpPr>
          <p:cNvPr id="2" name="TextBox 1"/>
          <p:cNvSpPr txBox="1"/>
          <p:nvPr/>
        </p:nvSpPr>
        <p:spPr>
          <a:xfrm>
            <a:off x="254000" y="1752600"/>
            <a:ext cx="6324600" cy="6889045"/>
          </a:xfrm>
          <a:prstGeom prst="rect">
            <a:avLst/>
          </a:prstGeom>
          <a:noFill/>
        </p:spPr>
        <p:txBody>
          <a:bodyPr wrap="square" lIns="91420" tIns="45710" rIns="91420" bIns="45710">
            <a:spAutoFit/>
          </a:bodyPr>
          <a:lstStyle/>
          <a:p>
            <a:pPr marL="457200" lvl="0" indent="-457200">
              <a:lnSpc>
                <a:spcPct val="70000"/>
              </a:lnSpc>
              <a:buFont typeface="Arial"/>
              <a:buChar char="•"/>
            </a:pPr>
            <a:r>
              <a:rPr lang="en-US" sz="3200" dirty="0">
                <a:solidFill>
                  <a:srgbClr val="D9B732"/>
                </a:solidFill>
                <a:latin typeface="+mn-lt"/>
              </a:rPr>
              <a:t>Over (20) </a:t>
            </a:r>
            <a:r>
              <a:rPr lang="en-US" sz="3200" dirty="0">
                <a:solidFill>
                  <a:srgbClr val="CCFFCC"/>
                </a:solidFill>
                <a:latin typeface="+mn-lt"/>
              </a:rPr>
              <a:t>Leadership Interviews</a:t>
            </a:r>
          </a:p>
          <a:p>
            <a:pPr marL="457200" lvl="0" indent="-457200">
              <a:lnSpc>
                <a:spcPct val="70000"/>
              </a:lnSpc>
              <a:buFont typeface="Arial"/>
              <a:buChar char="•"/>
            </a:pPr>
            <a:endParaRPr lang="en-US" sz="3200" dirty="0">
              <a:solidFill>
                <a:srgbClr val="D9B732"/>
              </a:solidFill>
              <a:latin typeface="+mn-lt"/>
            </a:endParaRPr>
          </a:p>
          <a:p>
            <a:pPr marL="457200" lvl="0" indent="-457200">
              <a:lnSpc>
                <a:spcPct val="70000"/>
              </a:lnSpc>
              <a:buFont typeface="Arial"/>
              <a:buChar char="•"/>
            </a:pPr>
            <a:r>
              <a:rPr lang="en-US" sz="3200" dirty="0">
                <a:solidFill>
                  <a:srgbClr val="CCFFCC"/>
                </a:solidFill>
                <a:latin typeface="+mn-lt"/>
              </a:rPr>
              <a:t>Public Forum</a:t>
            </a:r>
            <a:r>
              <a:rPr lang="en-US" sz="3200" dirty="0">
                <a:solidFill>
                  <a:srgbClr val="D9B732"/>
                </a:solidFill>
                <a:latin typeface="+mn-lt"/>
              </a:rPr>
              <a:t>: Nov. 28, 2018 (approx. 70 people)</a:t>
            </a:r>
          </a:p>
          <a:p>
            <a:pPr marL="457200" lvl="0" indent="-457200">
              <a:lnSpc>
                <a:spcPct val="70000"/>
              </a:lnSpc>
              <a:buFont typeface="Arial"/>
              <a:buChar char="•"/>
            </a:pPr>
            <a:endParaRPr lang="en-US" sz="3200" dirty="0">
              <a:solidFill>
                <a:srgbClr val="D9B732"/>
              </a:solidFill>
              <a:latin typeface="+mn-lt"/>
            </a:endParaRPr>
          </a:p>
          <a:p>
            <a:pPr marL="457200" lvl="0" indent="-457200">
              <a:lnSpc>
                <a:spcPct val="70000"/>
              </a:lnSpc>
              <a:buFont typeface="Arial"/>
              <a:buChar char="•"/>
            </a:pPr>
            <a:r>
              <a:rPr lang="en-US" sz="3200" dirty="0">
                <a:solidFill>
                  <a:srgbClr val="CCFFCC"/>
                </a:solidFill>
                <a:latin typeface="+mn-lt"/>
              </a:rPr>
              <a:t>Public Forum</a:t>
            </a:r>
            <a:r>
              <a:rPr lang="en-US" sz="3200" dirty="0">
                <a:solidFill>
                  <a:srgbClr val="D9B732"/>
                </a:solidFill>
                <a:latin typeface="+mn-lt"/>
              </a:rPr>
              <a:t>: April 6, 2019</a:t>
            </a:r>
          </a:p>
          <a:p>
            <a:pPr lvl="0">
              <a:lnSpc>
                <a:spcPct val="70000"/>
              </a:lnSpc>
            </a:pPr>
            <a:r>
              <a:rPr lang="en-US" sz="3200" dirty="0">
                <a:solidFill>
                  <a:srgbClr val="D9B732"/>
                </a:solidFill>
                <a:latin typeface="+mn-lt"/>
              </a:rPr>
              <a:t>     (approx. 60 people)</a:t>
            </a:r>
          </a:p>
          <a:p>
            <a:pPr lvl="0">
              <a:lnSpc>
                <a:spcPct val="90000"/>
              </a:lnSpc>
            </a:pPr>
            <a:endParaRPr lang="en-US" sz="3200" dirty="0">
              <a:solidFill>
                <a:srgbClr val="D9B732"/>
              </a:solidFill>
              <a:latin typeface="+mn-lt"/>
            </a:endParaRPr>
          </a:p>
          <a:p>
            <a:pPr marL="457200" lvl="0" indent="-457200">
              <a:lnSpc>
                <a:spcPct val="90000"/>
              </a:lnSpc>
              <a:buFont typeface="Arial"/>
              <a:buChar char="•"/>
            </a:pPr>
            <a:r>
              <a:rPr lang="en-US" sz="3200" dirty="0">
                <a:solidFill>
                  <a:srgbClr val="CCFFCC"/>
                </a:solidFill>
                <a:latin typeface="+mn-lt"/>
              </a:rPr>
              <a:t>Comment Boards </a:t>
            </a:r>
          </a:p>
          <a:p>
            <a:pPr marL="914305" lvl="1" indent="-457200">
              <a:lnSpc>
                <a:spcPct val="90000"/>
              </a:lnSpc>
              <a:buFont typeface="Arial"/>
              <a:buChar char="•"/>
            </a:pPr>
            <a:r>
              <a:rPr lang="en-US" sz="3200" dirty="0">
                <a:solidFill>
                  <a:srgbClr val="D9B732"/>
                </a:solidFill>
                <a:latin typeface="+mn-lt"/>
              </a:rPr>
              <a:t>Town Hall</a:t>
            </a:r>
          </a:p>
          <a:p>
            <a:pPr marL="914305" lvl="1" indent="-457200">
              <a:lnSpc>
                <a:spcPct val="90000"/>
              </a:lnSpc>
              <a:buFont typeface="Arial"/>
              <a:buChar char="•"/>
            </a:pPr>
            <a:r>
              <a:rPr lang="en-US" sz="3200" dirty="0">
                <a:solidFill>
                  <a:srgbClr val="D9B732"/>
                </a:solidFill>
                <a:latin typeface="+mn-lt"/>
              </a:rPr>
              <a:t>Veteran’s Memorial Hall</a:t>
            </a:r>
          </a:p>
          <a:p>
            <a:pPr marL="914305" lvl="1" indent="-457200">
              <a:lnSpc>
                <a:spcPct val="90000"/>
              </a:lnSpc>
              <a:buFont typeface="Arial"/>
              <a:buChar char="•"/>
            </a:pPr>
            <a:endParaRPr lang="en-US" sz="3200" dirty="0">
              <a:solidFill>
                <a:srgbClr val="D9B732"/>
              </a:solidFill>
              <a:latin typeface="+mn-lt"/>
            </a:endParaRPr>
          </a:p>
          <a:p>
            <a:pPr marL="457200" indent="-457200">
              <a:lnSpc>
                <a:spcPct val="90000"/>
              </a:lnSpc>
              <a:buFont typeface="Arial"/>
              <a:buChar char="•"/>
            </a:pPr>
            <a:r>
              <a:rPr lang="en-US" sz="3200" dirty="0">
                <a:solidFill>
                  <a:srgbClr val="D9B732"/>
                </a:solidFill>
                <a:latin typeface="+mn-lt"/>
              </a:rPr>
              <a:t>Visioning with </a:t>
            </a:r>
            <a:r>
              <a:rPr lang="en-US" sz="3200" dirty="0">
                <a:solidFill>
                  <a:srgbClr val="CCFFCC"/>
                </a:solidFill>
                <a:latin typeface="+mn-lt"/>
              </a:rPr>
              <a:t>high school students</a:t>
            </a:r>
            <a:r>
              <a:rPr lang="en-US" sz="3200" dirty="0">
                <a:solidFill>
                  <a:srgbClr val="D9B732"/>
                </a:solidFill>
                <a:latin typeface="+mn-lt"/>
              </a:rPr>
              <a:t> @ Pinkerton Academy (approx. 30)</a:t>
            </a:r>
          </a:p>
          <a:p>
            <a:pPr lvl="1">
              <a:lnSpc>
                <a:spcPct val="90000"/>
              </a:lnSpc>
            </a:pPr>
            <a:endParaRPr lang="en-US" sz="3200" dirty="0">
              <a:solidFill>
                <a:srgbClr val="D9B732"/>
              </a:solidFill>
              <a:latin typeface="+mn-lt"/>
            </a:endParaRPr>
          </a:p>
          <a:p>
            <a:pPr marL="514350" lvl="0" indent="-514350">
              <a:lnSpc>
                <a:spcPct val="70000"/>
              </a:lnSpc>
              <a:buFont typeface="+mj-ea"/>
              <a:buAutoNum type="circleNumDbPlain"/>
            </a:pPr>
            <a:endParaRPr lang="en-US" sz="2800" dirty="0">
              <a:solidFill>
                <a:srgbClr val="D9B732"/>
              </a:solidFill>
              <a:latin typeface="+mn-l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5" name="TextBox 4"/>
          <p:cNvSpPr txBox="1"/>
          <p:nvPr/>
        </p:nvSpPr>
        <p:spPr>
          <a:xfrm>
            <a:off x="6426200" y="3886200"/>
            <a:ext cx="6578600" cy="5509201"/>
          </a:xfrm>
          <a:prstGeom prst="rect">
            <a:avLst/>
          </a:prstGeom>
          <a:solidFill>
            <a:schemeClr val="bg2">
              <a:lumMod val="75000"/>
            </a:schemeClr>
          </a:solidFill>
          <a:ln>
            <a:solidFill>
              <a:srgbClr val="EBE9EC"/>
            </a:solidFill>
          </a:ln>
        </p:spPr>
        <p:txBody>
          <a:bodyPr wrap="square" rtlCol="0">
            <a:spAutoFit/>
          </a:bodyPr>
          <a:lstStyle/>
          <a:p>
            <a:r>
              <a:rPr lang="en-US" sz="3200" dirty="0">
                <a:solidFill>
                  <a:srgbClr val="D9B732"/>
                </a:solidFill>
              </a:rPr>
              <a:t>Review of relevant </a:t>
            </a:r>
          </a:p>
          <a:p>
            <a:r>
              <a:rPr lang="en-US" sz="3200" dirty="0">
                <a:ln>
                  <a:solidFill>
                    <a:schemeClr val="tx1"/>
                  </a:solidFill>
                </a:ln>
                <a:solidFill>
                  <a:srgbClr val="CCFFCC"/>
                </a:solidFill>
              </a:rPr>
              <a:t>SURVEY RESPONSES</a:t>
            </a:r>
            <a:r>
              <a:rPr lang="en-US" sz="3200" dirty="0">
                <a:solidFill>
                  <a:srgbClr val="D9B732"/>
                </a:solidFill>
              </a:rPr>
              <a:t>:</a:t>
            </a:r>
          </a:p>
          <a:p>
            <a:endParaRPr lang="en-US" sz="3200" dirty="0">
              <a:solidFill>
                <a:srgbClr val="D9B732"/>
              </a:solidFill>
            </a:endParaRPr>
          </a:p>
          <a:p>
            <a:pPr marL="457200" lvl="2" indent="-457200">
              <a:buFont typeface="Arial"/>
              <a:buChar char="•"/>
            </a:pPr>
            <a:r>
              <a:rPr lang="en-US" sz="2800" dirty="0">
                <a:solidFill>
                  <a:srgbClr val="D9B732"/>
                </a:solidFill>
              </a:rPr>
              <a:t>SNHPC</a:t>
            </a:r>
            <a:r>
              <a:rPr lang="en-US" sz="2800" dirty="0">
                <a:solidFill>
                  <a:srgbClr val="CCFFCC"/>
                </a:solidFill>
              </a:rPr>
              <a:t> Age-friendly </a:t>
            </a:r>
            <a:r>
              <a:rPr lang="en-US" sz="2800" dirty="0">
                <a:solidFill>
                  <a:srgbClr val="D9B732"/>
                </a:solidFill>
              </a:rPr>
              <a:t>survey conducted (405 respondents)</a:t>
            </a:r>
          </a:p>
          <a:p>
            <a:pPr marL="0" lvl="2"/>
            <a:endParaRPr lang="en-US" sz="2800" dirty="0">
              <a:solidFill>
                <a:srgbClr val="D9B732"/>
              </a:solidFill>
            </a:endParaRPr>
          </a:p>
          <a:p>
            <a:pPr marL="457200" lvl="2" indent="-457200">
              <a:buFont typeface="Arial"/>
              <a:buChar char="•"/>
            </a:pPr>
            <a:r>
              <a:rPr lang="en-US" sz="2800" dirty="0">
                <a:solidFill>
                  <a:srgbClr val="D9B732"/>
                </a:solidFill>
              </a:rPr>
              <a:t>Survey regarding </a:t>
            </a:r>
            <a:r>
              <a:rPr lang="en-US" sz="2800" dirty="0">
                <a:solidFill>
                  <a:srgbClr val="CCFFCC"/>
                </a:solidFill>
              </a:rPr>
              <a:t>downtown</a:t>
            </a:r>
            <a:r>
              <a:rPr lang="en-US" sz="2800" dirty="0">
                <a:solidFill>
                  <a:srgbClr val="D9B732"/>
                </a:solidFill>
              </a:rPr>
              <a:t> improvements 	(252 respondents)</a:t>
            </a:r>
          </a:p>
          <a:p>
            <a:pPr marL="457200" lvl="2" indent="-457200">
              <a:buFont typeface="Arial"/>
              <a:buChar char="•"/>
            </a:pPr>
            <a:endParaRPr lang="en-US" sz="2800" dirty="0">
              <a:solidFill>
                <a:srgbClr val="D9B732"/>
              </a:solidFill>
            </a:endParaRPr>
          </a:p>
          <a:p>
            <a:pPr marL="457200" lvl="2" indent="-457200">
              <a:buFont typeface="Arial"/>
              <a:buChar char="•"/>
            </a:pPr>
            <a:r>
              <a:rPr lang="en-US" sz="2800" dirty="0">
                <a:solidFill>
                  <a:srgbClr val="D9B732"/>
                </a:solidFill>
              </a:rPr>
              <a:t>Survey of </a:t>
            </a:r>
            <a:r>
              <a:rPr lang="en-US" sz="2800" dirty="0">
                <a:solidFill>
                  <a:srgbClr val="CCFFCC"/>
                </a:solidFill>
              </a:rPr>
              <a:t>young adults </a:t>
            </a:r>
            <a:r>
              <a:rPr lang="en-US" sz="2800" dirty="0">
                <a:solidFill>
                  <a:srgbClr val="D9B732"/>
                </a:solidFill>
              </a:rPr>
              <a:t>(136 respondents)</a:t>
            </a:r>
          </a:p>
          <a:p>
            <a:endParaRPr lang="en-US" sz="3200" dirty="0"/>
          </a:p>
        </p:txBody>
      </p:sp>
      <p:sp>
        <p:nvSpPr>
          <p:cNvPr id="7" name="TextBox 6"/>
          <p:cNvSpPr txBox="1"/>
          <p:nvPr/>
        </p:nvSpPr>
        <p:spPr>
          <a:xfrm>
            <a:off x="254000" y="7924800"/>
            <a:ext cx="6019800" cy="1384995"/>
          </a:xfrm>
          <a:prstGeom prst="rect">
            <a:avLst/>
          </a:prstGeom>
          <a:noFill/>
        </p:spPr>
        <p:txBody>
          <a:bodyPr wrap="square" rtlCol="0">
            <a:spAutoFit/>
          </a:bodyPr>
          <a:lstStyle/>
          <a:p>
            <a:pPr marL="571500" indent="-571500">
              <a:buFont typeface="Arial"/>
              <a:buChar char="•"/>
            </a:pPr>
            <a:r>
              <a:rPr lang="en-US" sz="2800" dirty="0">
                <a:solidFill>
                  <a:srgbClr val="D9B732"/>
                </a:solidFill>
              </a:rPr>
              <a:t>Multiple conversations with Derry </a:t>
            </a:r>
            <a:r>
              <a:rPr lang="en-US" sz="2800" dirty="0">
                <a:solidFill>
                  <a:srgbClr val="CCFFCC"/>
                </a:solidFill>
              </a:rPr>
              <a:t>Planning Staff</a:t>
            </a:r>
            <a:r>
              <a:rPr lang="en-US" sz="2800" dirty="0">
                <a:solidFill>
                  <a:srgbClr val="D9B732"/>
                </a:solidFill>
              </a:rPr>
              <a:t>; input from the </a:t>
            </a:r>
            <a:r>
              <a:rPr lang="en-US" sz="2800" dirty="0">
                <a:solidFill>
                  <a:srgbClr val="CCFFCC"/>
                </a:solidFill>
              </a:rPr>
              <a:t>Planning Board</a:t>
            </a:r>
          </a:p>
        </p:txBody>
      </p:sp>
      <p:sp>
        <p:nvSpPr>
          <p:cNvPr id="4" name="TextBox 3"/>
          <p:cNvSpPr txBox="1"/>
          <p:nvPr/>
        </p:nvSpPr>
        <p:spPr>
          <a:xfrm>
            <a:off x="6426200" y="2438400"/>
            <a:ext cx="6350000" cy="1077218"/>
          </a:xfrm>
          <a:prstGeom prst="rect">
            <a:avLst/>
          </a:prstGeom>
          <a:noFill/>
        </p:spPr>
        <p:txBody>
          <a:bodyPr wrap="square" rtlCol="0">
            <a:spAutoFit/>
          </a:bodyPr>
          <a:lstStyle/>
          <a:p>
            <a:pPr marL="0" lvl="1"/>
            <a:r>
              <a:rPr lang="en-US" sz="3200" dirty="0">
                <a:solidFill>
                  <a:srgbClr val="CCFFCC"/>
                </a:solidFill>
              </a:rPr>
              <a:t>Downtown Visioning Public Forum</a:t>
            </a:r>
            <a:r>
              <a:rPr lang="en-US" sz="3200" dirty="0">
                <a:solidFill>
                  <a:srgbClr val="D9B732"/>
                </a:solidFill>
              </a:rPr>
              <a:t>: Jan. 29, 2019 (60 participants)</a:t>
            </a:r>
            <a:endParaRPr lang="en-US" sz="2800" dirty="0">
              <a:solidFill>
                <a:srgbClr val="D9B732"/>
              </a:solidFill>
            </a:endParaRPr>
          </a:p>
        </p:txBody>
      </p:sp>
    </p:spTree>
    <p:extLst>
      <p:ext uri="{BB962C8B-B14F-4D97-AF65-F5344CB8AC3E}">
        <p14:creationId xmlns:p14="http://schemas.microsoft.com/office/powerpoint/2010/main" val="41202256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3004800" cy="2477601"/>
          </a:xfrm>
          <a:prstGeom prst="rect">
            <a:avLst/>
          </a:prstGeom>
          <a:noFill/>
        </p:spPr>
        <p:txBody>
          <a:bodyPr wrap="square" rtlCol="0">
            <a:spAutoFit/>
          </a:bodyPr>
          <a:lstStyle/>
          <a:p>
            <a:pPr algn="ctr"/>
            <a:r>
              <a:rPr lang="en-US" altLang="en-US" sz="4000" b="1" dirty="0">
                <a:solidFill>
                  <a:schemeClr val="accent6">
                    <a:lumMod val="60000"/>
                    <a:lumOff val="40000"/>
                  </a:schemeClr>
                </a:solidFill>
                <a:latin typeface="Candara" panose="020E0502030303020204" pitchFamily="34" charset="0"/>
                <a:cs typeface="Helvetica Neue"/>
              </a:rPr>
              <a:t>APPROACH</a:t>
            </a:r>
            <a:r>
              <a:rPr lang="en-US" altLang="en-US" sz="3600" dirty="0">
                <a:solidFill>
                  <a:schemeClr val="accent6">
                    <a:lumMod val="60000"/>
                    <a:lumOff val="40000"/>
                  </a:schemeClr>
                </a:solidFill>
                <a:latin typeface="Candara" panose="020E0502030303020204" pitchFamily="34" charset="0"/>
              </a:rPr>
              <a:t> </a:t>
            </a:r>
            <a:endParaRPr lang="en-US" sz="3600" dirty="0">
              <a:solidFill>
                <a:srgbClr val="CCFFCC"/>
              </a:solidFill>
              <a:latin typeface="+mn-lt"/>
            </a:endParaRPr>
          </a:p>
          <a:p>
            <a:pPr algn="ctr"/>
            <a:r>
              <a:rPr lang="en-US" sz="3600" dirty="0">
                <a:solidFill>
                  <a:srgbClr val="CCFFCC"/>
                </a:solidFill>
                <a:latin typeface="+mn-lt"/>
              </a:rPr>
              <a:t>Identify &amp; define what makes Derry unique</a:t>
            </a:r>
            <a:r>
              <a:rPr lang="en-US" sz="4400" dirty="0">
                <a:solidFill>
                  <a:srgbClr val="CCFFCC"/>
                </a:solidFill>
                <a:latin typeface="+mn-lt"/>
              </a:rPr>
              <a:t/>
            </a:r>
            <a:br>
              <a:rPr lang="en-US" sz="4400" dirty="0">
                <a:solidFill>
                  <a:srgbClr val="CCFFCC"/>
                </a:solidFill>
                <a:latin typeface="+mn-lt"/>
              </a:rPr>
            </a:br>
            <a:endParaRPr lang="en-US" sz="3600" dirty="0">
              <a:latin typeface="+mn-lt"/>
            </a:endParaRPr>
          </a:p>
          <a:p>
            <a:endParaRPr lang="en-US" dirty="0"/>
          </a:p>
        </p:txBody>
      </p:sp>
      <p:sp>
        <p:nvSpPr>
          <p:cNvPr id="10" name="Text Box 1"/>
          <p:cNvSpPr txBox="1"/>
          <p:nvPr/>
        </p:nvSpPr>
        <p:spPr>
          <a:xfrm>
            <a:off x="406400" y="1447800"/>
            <a:ext cx="12192000" cy="8001000"/>
          </a:xfrm>
          <a:prstGeom prst="rect">
            <a:avLst/>
          </a:prstGeom>
          <a:ln/>
          <a:extLst>
            <a:ext uri="{C572A759-6A51-4108-AA02-DFA0A04FC94B}">
              <ma14:wrappingTextBoxFlag xmlns:ma14="http://schemas.microsoft.com/office/mac/drawingml/2011/main"/>
            </a:ext>
          </a:extLst>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i="1" dirty="0">
                <a:effectLst/>
                <a:latin typeface="Optima"/>
                <a:ea typeface="ＭＳ 明朝"/>
                <a:cs typeface="Times New Roman"/>
              </a:rPr>
              <a:t>“Derry is located within one hour of cultural activities, the beach, skiing, major metropolitan areas and opportunities to engage in a variety of sports.”</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Small town feel	wonderful people	close- knit community	community spirit</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Marion </a:t>
            </a:r>
            <a:r>
              <a:rPr lang="en-US" sz="2000" i="1" dirty="0" err="1">
                <a:effectLst/>
                <a:latin typeface="Optima"/>
                <a:ea typeface="ＭＳ 明朝"/>
                <a:cs typeface="Times New Roman"/>
              </a:rPr>
              <a:t>Gerrish</a:t>
            </a:r>
            <a:r>
              <a:rPr lang="en-US" sz="2000" i="1" dirty="0">
                <a:effectLst/>
                <a:latin typeface="Optima"/>
                <a:ea typeface="ＭＳ 明朝"/>
                <a:cs typeface="Times New Roman"/>
              </a:rPr>
              <a:t> Community Center		vibrant </a:t>
            </a:r>
            <a:r>
              <a:rPr lang="en-US" sz="2000" i="1" dirty="0" err="1">
                <a:effectLst/>
                <a:latin typeface="Optima"/>
                <a:ea typeface="ＭＳ 明朝"/>
                <a:cs typeface="Times New Roman"/>
              </a:rPr>
              <a:t>walkable</a:t>
            </a:r>
            <a:r>
              <a:rPr lang="en-US" sz="2000" i="1" dirty="0">
                <a:effectLst/>
                <a:latin typeface="Optima"/>
                <a:ea typeface="ＭＳ 明朝"/>
                <a:cs typeface="Times New Roman"/>
              </a:rPr>
              <a:t> downtown</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great location 	easy access to mountains, beaches, cities</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Conservation lands		Rail Trail	Beaver Lake	Community garden</a:t>
            </a:r>
          </a:p>
          <a:p>
            <a:pPr marL="0" marR="0">
              <a:spcBef>
                <a:spcPts val="0"/>
              </a:spcBef>
              <a:spcAft>
                <a:spcPts val="0"/>
              </a:spcAft>
            </a:pPr>
            <a:endParaRPr lang="en-US" sz="2000" i="1" dirty="0">
              <a:latin typeface="Optima"/>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Potatoes: “First in the Nation”		Annual Trick or Treat	Holiday parades</a:t>
            </a:r>
            <a:endParaRPr lang="en-US" sz="1800" dirty="0">
              <a:effectLst/>
              <a:ea typeface="ＭＳ 明朝"/>
              <a:cs typeface="Times New Roman"/>
            </a:endParaRPr>
          </a:p>
          <a:p>
            <a:pPr marL="0" marR="0">
              <a:spcBef>
                <a:spcPts val="0"/>
              </a:spcBef>
              <a:spcAft>
                <a:spcPts val="0"/>
              </a:spcAft>
            </a:pP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Great Schools		Pinkerton Academy		school programs &amp; opportunities</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Golf course		Boys and Girls Club		spud crows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Vibrant arts community	Tupelo Music Hall	Stockbridge Theater	Opera House</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Farmer’s Market   		Derry After Dark		</a:t>
            </a:r>
            <a:r>
              <a:rPr lang="en-US" sz="2000" i="1" dirty="0" err="1">
                <a:effectLst/>
                <a:latin typeface="Optima"/>
                <a:ea typeface="ＭＳ 明朝"/>
                <a:cs typeface="Times New Roman"/>
              </a:rPr>
              <a:t>Derryfest</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History Alan Shepherd, Robert Frost, potatoes		Heritage Trail	Hood Park</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a:spcBef>
                <a:spcPts val="0"/>
              </a:spcBef>
              <a:spcAft>
                <a:spcPts val="0"/>
              </a:spcAft>
            </a:pPr>
            <a:r>
              <a:rPr lang="en-US" sz="2000" i="1" dirty="0">
                <a:effectLst/>
                <a:latin typeface="Optima"/>
                <a:ea typeface="ＭＳ 明朝"/>
                <a:cs typeface="Times New Roman"/>
              </a:rPr>
              <a:t>Resilience, renewable energy, net zero goals		</a:t>
            </a:r>
            <a:r>
              <a:rPr lang="en-US" sz="1800" i="1" dirty="0">
                <a:latin typeface="Optima"/>
                <a:ea typeface="ＭＳ 明朝"/>
                <a:cs typeface="Times New Roman"/>
              </a:rPr>
              <a:t>various housing options	affordability</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 </a:t>
            </a:r>
            <a:endParaRPr lang="en-US" sz="1800" dirty="0">
              <a:effectLst/>
              <a:ea typeface="ＭＳ 明朝"/>
              <a:cs typeface="Times New Roman"/>
            </a:endParaRPr>
          </a:p>
          <a:p>
            <a:pPr marL="0" marR="0">
              <a:spcBef>
                <a:spcPts val="0"/>
              </a:spcBef>
              <a:spcAft>
                <a:spcPts val="0"/>
              </a:spcAft>
            </a:pPr>
            <a:r>
              <a:rPr lang="en-US" sz="2000" i="1" dirty="0">
                <a:effectLst/>
                <a:latin typeface="Optima"/>
                <a:ea typeface="ＭＳ 明朝"/>
                <a:cs typeface="Times New Roman"/>
              </a:rPr>
              <a:t>Local restaurants	craft breweries and distilleries 	coffee shops		</a:t>
            </a:r>
            <a:r>
              <a:rPr lang="en-US" sz="1800" i="1" dirty="0">
                <a:latin typeface="Optima"/>
                <a:ea typeface="ＭＳ 明朝"/>
                <a:cs typeface="Times New Roman"/>
              </a:rPr>
              <a:t>Hospital </a:t>
            </a:r>
            <a:endParaRPr lang="en-US" sz="1800" dirty="0">
              <a:effectLst/>
              <a:ea typeface="ＭＳ 明朝"/>
              <a:cs typeface="Times New Roman"/>
            </a:endParaRPr>
          </a:p>
          <a:p>
            <a:pPr marL="0" marR="0">
              <a:spcBef>
                <a:spcPts val="0"/>
              </a:spcBef>
              <a:spcAft>
                <a:spcPts val="0"/>
              </a:spcAft>
            </a:pPr>
            <a:endParaRPr lang="en-US" sz="1800" dirty="0">
              <a:effectLst/>
              <a:ea typeface="ＭＳ 明朝"/>
              <a:cs typeface="Times New Roman"/>
            </a:endParaRPr>
          </a:p>
        </p:txBody>
      </p:sp>
      <p:pic>
        <p:nvPicPr>
          <p:cNvPr id="11" name="Picture 10" descr="Derry-Robert-Frost-House.jpg"/>
          <p:cNvPicPr/>
          <p:nvPr/>
        </p:nvPicPr>
        <p:blipFill>
          <a:blip r:embed="rId3" cstate="print">
            <a:extLst>
              <a:ext uri="{28A0092B-C50C-407E-A947-70E740481C1C}">
                <a14:useLocalDpi xmlns:a14="http://schemas.microsoft.com/office/drawing/2010/main" val="0"/>
              </a:ext>
            </a:extLst>
          </a:blip>
          <a:stretch>
            <a:fillRect/>
          </a:stretch>
        </p:blipFill>
        <p:spPr>
          <a:xfrm>
            <a:off x="9702800" y="2286000"/>
            <a:ext cx="281940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Derry-Downtown-Potato-Astronaut-2.jpg"/>
          <p:cNvPicPr/>
          <p:nvPr/>
        </p:nvPicPr>
        <p:blipFill>
          <a:blip r:embed="rId4" cstate="print">
            <a:extLst>
              <a:ext uri="{28A0092B-C50C-407E-A947-70E740481C1C}">
                <a14:useLocalDpi xmlns:a14="http://schemas.microsoft.com/office/drawing/2010/main" val="0"/>
              </a:ext>
            </a:extLst>
          </a:blip>
          <a:stretch>
            <a:fillRect/>
          </a:stretch>
        </p:blipFill>
        <p:spPr>
          <a:xfrm rot="5400000">
            <a:off x="10559097" y="5925503"/>
            <a:ext cx="2021204" cy="2362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40298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228600"/>
            <a:ext cx="12674600" cy="2032000"/>
          </a:xfrm>
        </p:spPr>
        <p:txBody>
          <a:bodyPr>
            <a:normAutofit/>
          </a:bodyPr>
          <a:lstStyle/>
          <a:p>
            <a:pPr algn="ctr"/>
            <a:r>
              <a:rPr lang="en-US" altLang="en-US" sz="4800" b="1" dirty="0">
                <a:solidFill>
                  <a:srgbClr val="C1C1C1"/>
                </a:solidFill>
                <a:effectLst/>
                <a:latin typeface="+mn-lt"/>
                <a:cs typeface="Helvetica Neue"/>
              </a:rPr>
              <a:t>PRELIMINARY VISION</a:t>
            </a:r>
            <a:r>
              <a:rPr lang="en-US" altLang="en-US" sz="4800" dirty="0">
                <a:solidFill>
                  <a:srgbClr val="C1C1C1"/>
                </a:solidFill>
                <a:effectLst/>
                <a:latin typeface="+mn-lt"/>
              </a:rPr>
              <a:t/>
            </a:r>
            <a:br>
              <a:rPr lang="en-US" altLang="en-US" sz="4800" dirty="0">
                <a:solidFill>
                  <a:srgbClr val="C1C1C1"/>
                </a:solidFill>
                <a:effectLst/>
                <a:latin typeface="+mn-lt"/>
              </a:rPr>
            </a:br>
            <a:r>
              <a:rPr lang="en-US" altLang="en-US" sz="3600" dirty="0">
                <a:solidFill>
                  <a:srgbClr val="CCFFCC"/>
                </a:solidFill>
                <a:effectLst/>
                <a:latin typeface="+mn-lt"/>
                <a:cs typeface="Helvetica Neue Light"/>
              </a:rPr>
              <a:t>Developed with input from various forums</a:t>
            </a:r>
            <a:br>
              <a:rPr lang="en-US" altLang="en-US" sz="3600" dirty="0">
                <a:solidFill>
                  <a:srgbClr val="CCFFCC"/>
                </a:solidFill>
                <a:effectLst/>
                <a:latin typeface="+mn-lt"/>
                <a:cs typeface="Helvetica Neue Light"/>
              </a:rPr>
            </a:br>
            <a:r>
              <a:rPr lang="en-US" altLang="en-US" sz="3600" dirty="0">
                <a:solidFill>
                  <a:schemeClr val="accent2">
                    <a:lumMod val="40000"/>
                    <a:lumOff val="60000"/>
                  </a:schemeClr>
                </a:solidFill>
                <a:effectLst/>
                <a:latin typeface="+mn-lt"/>
                <a:cs typeface="Helvetica Neue Light"/>
              </a:rPr>
              <a:t>WHAT DERRY “</a:t>
            </a:r>
            <a:r>
              <a:rPr lang="en-US" altLang="en-US" sz="3600" dirty="0">
                <a:solidFill>
                  <a:srgbClr val="FF6600"/>
                </a:solidFill>
                <a:effectLst/>
                <a:latin typeface="+mn-lt"/>
                <a:cs typeface="Helvetica Neue Light"/>
              </a:rPr>
              <a:t>WANTS</a:t>
            </a:r>
            <a:r>
              <a:rPr lang="en-US" altLang="en-US" sz="3600" dirty="0">
                <a:solidFill>
                  <a:schemeClr val="accent2">
                    <a:lumMod val="40000"/>
                    <a:lumOff val="60000"/>
                  </a:schemeClr>
                </a:solidFill>
                <a:effectLst/>
                <a:latin typeface="+mn-lt"/>
                <a:cs typeface="Helvetica Neue Light"/>
              </a:rPr>
              <a:t>” </a:t>
            </a:r>
            <a:endParaRPr lang="en-US" altLang="en-US" sz="3600" dirty="0">
              <a:solidFill>
                <a:schemeClr val="accent2">
                  <a:lumMod val="40000"/>
                  <a:lumOff val="60000"/>
                </a:schemeClr>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sp>
        <p:nvSpPr>
          <p:cNvPr id="6" name="Text Box 19"/>
          <p:cNvSpPr txBox="1"/>
          <p:nvPr/>
        </p:nvSpPr>
        <p:spPr>
          <a:xfrm>
            <a:off x="254000" y="1752600"/>
            <a:ext cx="12750800" cy="8341514"/>
          </a:xfrm>
          <a:prstGeom prst="rect">
            <a:avLst/>
          </a:prstGeom>
          <a:ln/>
          <a:extLst>
            <a:ext uri="{C572A759-6A51-4108-AA02-DFA0A04FC94B}">
              <ma14:wrappingTextBoxFlag xmlns:ma14="http://schemas.microsoft.com/office/mac/drawingml/2011/main"/>
            </a:ext>
          </a:ex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15000"/>
              </a:lnSpc>
              <a:spcBef>
                <a:spcPts val="1000"/>
              </a:spcBef>
              <a:spcAft>
                <a:spcPts val="1000"/>
              </a:spcAft>
            </a:pPr>
            <a:r>
              <a:rPr lang="en-US" sz="1800" b="1" dirty="0">
                <a:effectLst/>
                <a:latin typeface="Optima"/>
                <a:ea typeface="ＭＳ 明朝"/>
                <a:cs typeface="Times New Roman"/>
              </a:rPr>
              <a:t>Imagine a Derry… </a:t>
            </a:r>
            <a:r>
              <a:rPr lang="en-US" sz="1600" dirty="0">
                <a:effectLst/>
                <a:latin typeface="Optima"/>
                <a:ea typeface="ＭＳ 明朝"/>
                <a:cs typeface="Times New Roman"/>
              </a:rPr>
              <a:t>that </a:t>
            </a:r>
            <a:r>
              <a:rPr lang="en-US" sz="2400" b="1" dirty="0">
                <a:solidFill>
                  <a:srgbClr val="548DD4"/>
                </a:solidFill>
                <a:effectLst/>
                <a:latin typeface="Optima"/>
                <a:ea typeface="ＭＳ 明朝"/>
                <a:cs typeface="Times New Roman"/>
              </a:rPr>
              <a:t>retains its</a:t>
            </a:r>
            <a:r>
              <a:rPr lang="en-US" sz="2400" dirty="0">
                <a:effectLst/>
                <a:latin typeface="Optima"/>
                <a:ea typeface="ＭＳ 明朝"/>
                <a:cs typeface="Times New Roman"/>
              </a:rPr>
              <a:t> </a:t>
            </a:r>
            <a:r>
              <a:rPr lang="en-US" sz="2400" b="1" dirty="0">
                <a:solidFill>
                  <a:srgbClr val="548DD4"/>
                </a:solidFill>
                <a:effectLst/>
                <a:latin typeface="Optima"/>
                <a:ea typeface="ＭＳ 明朝"/>
                <a:cs typeface="Times New Roman"/>
              </a:rPr>
              <a:t>small-town feeling</a:t>
            </a:r>
            <a:r>
              <a:rPr lang="en-US" sz="1600" dirty="0">
                <a:effectLst/>
                <a:latin typeface="Optima"/>
                <a:ea typeface="ＭＳ 明朝"/>
                <a:cs typeface="Times New Roman"/>
              </a:rPr>
              <a:t>, even enhances the community’s feeling of being close knit, by welcoming newcomers and increasing communication between the Town and its residents, holding more festivals and events.</a:t>
            </a:r>
          </a:p>
          <a:p>
            <a:pPr marL="0" marR="0" algn="ctr">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1800" dirty="0">
                <a:effectLst/>
                <a:latin typeface="Optima"/>
                <a:ea typeface="ＭＳ 明朝"/>
                <a:cs typeface="Times New Roman"/>
              </a:rPr>
              <a:t>has </a:t>
            </a:r>
            <a:r>
              <a:rPr lang="en-US" sz="2000" b="1" dirty="0">
                <a:solidFill>
                  <a:srgbClr val="548DD4"/>
                </a:solidFill>
                <a:effectLst/>
                <a:latin typeface="Optima"/>
                <a:ea typeface="ＭＳ 明朝"/>
                <a:cs typeface="Times New Roman"/>
              </a:rPr>
              <a:t>become a</a:t>
            </a:r>
            <a:r>
              <a:rPr lang="en-US" sz="1800" dirty="0">
                <a:effectLst/>
                <a:latin typeface="Optima"/>
                <a:ea typeface="ＭＳ 明朝"/>
                <a:cs typeface="Times New Roman"/>
              </a:rPr>
              <a:t> </a:t>
            </a:r>
            <a:r>
              <a:rPr lang="en-US" sz="2000" b="1" dirty="0">
                <a:solidFill>
                  <a:srgbClr val="548DD4"/>
                </a:solidFill>
                <a:effectLst/>
                <a:latin typeface="Optima"/>
                <a:ea typeface="ＭＳ 明朝"/>
                <a:cs typeface="Times New Roman"/>
              </a:rPr>
              <a:t>destination</a:t>
            </a:r>
            <a:r>
              <a:rPr lang="en-US" sz="2000" dirty="0">
                <a:effectLst/>
                <a:latin typeface="Optima"/>
                <a:ea typeface="ＭＳ 明朝"/>
                <a:cs typeface="Times New Roman"/>
              </a:rPr>
              <a:t> </a:t>
            </a:r>
            <a:r>
              <a:rPr lang="en-US" sz="1400" dirty="0">
                <a:effectLst/>
                <a:latin typeface="Optima"/>
                <a:ea typeface="ＭＳ 明朝"/>
                <a:cs typeface="Times New Roman"/>
              </a:rPr>
              <a:t>with much to do and see both for residents and visitors alike.  The downtown is welcoming and </a:t>
            </a:r>
            <a:r>
              <a:rPr lang="en-US" sz="1400" dirty="0" err="1">
                <a:effectLst/>
                <a:latin typeface="Optima"/>
                <a:ea typeface="ＭＳ 明朝"/>
                <a:cs typeface="Times New Roman"/>
              </a:rPr>
              <a:t>walkable</a:t>
            </a:r>
            <a:r>
              <a:rPr lang="en-US" sz="1400" dirty="0">
                <a:effectLst/>
                <a:latin typeface="Optima"/>
                <a:ea typeface="ＭＳ 明朝"/>
                <a:cs typeface="Times New Roman"/>
              </a:rPr>
              <a:t> with plenty of parking to support the mix of uses including offices, housing, retail and restaurants.  Promoting the growing </a:t>
            </a:r>
            <a:r>
              <a:rPr lang="en-US" sz="2000" b="1" dirty="0">
                <a:solidFill>
                  <a:srgbClr val="548DD4"/>
                </a:solidFill>
                <a:effectLst/>
                <a:latin typeface="Optima"/>
                <a:ea typeface="ＭＳ 明朝"/>
                <a:cs typeface="Times New Roman"/>
              </a:rPr>
              <a:t>arts community and cultural opportunities</a:t>
            </a:r>
            <a:r>
              <a:rPr lang="en-US" sz="2000" dirty="0">
                <a:effectLst/>
                <a:latin typeface="Optima"/>
                <a:ea typeface="ＭＳ 明朝"/>
                <a:cs typeface="Times New Roman"/>
              </a:rPr>
              <a:t> </a:t>
            </a:r>
            <a:r>
              <a:rPr lang="en-US" sz="1400" dirty="0">
                <a:effectLst/>
                <a:latin typeface="Optima"/>
                <a:ea typeface="ＭＳ 明朝"/>
                <a:cs typeface="Times New Roman"/>
              </a:rPr>
              <a:t>adds to the vitality and attracts new residents and visitors.</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has </a:t>
            </a:r>
            <a:r>
              <a:rPr lang="en-US" sz="2000" b="1" dirty="0">
                <a:solidFill>
                  <a:srgbClr val="548DD4"/>
                </a:solidFill>
                <a:effectLst/>
                <a:latin typeface="Optima"/>
                <a:ea typeface="ＭＳ 明朝"/>
                <a:cs typeface="Times New Roman"/>
              </a:rPr>
              <a:t>expanded its economic base</a:t>
            </a:r>
            <a:r>
              <a:rPr lang="en-US" sz="2000" dirty="0">
                <a:effectLst/>
                <a:latin typeface="Optima"/>
                <a:ea typeface="ＭＳ 明朝"/>
                <a:cs typeface="Times New Roman"/>
              </a:rPr>
              <a:t> </a:t>
            </a:r>
            <a:r>
              <a:rPr lang="en-US" sz="1400" dirty="0">
                <a:effectLst/>
                <a:latin typeface="Optima"/>
                <a:ea typeface="ＭＳ 明朝"/>
                <a:cs typeface="Times New Roman"/>
              </a:rPr>
              <a:t>and created new opportunities for employment by becoming more business-friendly, investing in infrastructure that supports business growth, creating new commercial and industrial zones, reimagining the Downtown and Route 28,.</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provides a wide range of housing</a:t>
            </a:r>
            <a:r>
              <a:rPr lang="en-US" sz="2000" dirty="0">
                <a:effectLst/>
                <a:latin typeface="Optima"/>
                <a:ea typeface="ＭＳ 明朝"/>
                <a:cs typeface="Times New Roman"/>
              </a:rPr>
              <a:t> </a:t>
            </a:r>
            <a:r>
              <a:rPr lang="en-US" sz="1400" dirty="0">
                <a:effectLst/>
                <a:latin typeface="Optima"/>
                <a:ea typeface="ＭＳ 明朝"/>
                <a:cs typeface="Times New Roman"/>
              </a:rPr>
              <a:t>for people in different stages of the lifecycle, income levels, and special needs.</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provides recreational opportunities for all ages</a:t>
            </a:r>
            <a:r>
              <a:rPr lang="en-US" sz="1400" dirty="0">
                <a:effectLst/>
                <a:latin typeface="Optima"/>
                <a:ea typeface="ＭＳ 明朝"/>
                <a:cs typeface="Times New Roman"/>
              </a:rPr>
              <a:t>, including both indoor and outdoor facilities and programs. This includes a </a:t>
            </a:r>
            <a:r>
              <a:rPr lang="en-US" sz="2000" b="1" dirty="0">
                <a:solidFill>
                  <a:srgbClr val="548DD4"/>
                </a:solidFill>
                <a:effectLst/>
                <a:latin typeface="Optima"/>
                <a:ea typeface="ＭＳ 明朝"/>
                <a:cs typeface="Times New Roman"/>
              </a:rPr>
              <a:t>system of connected open spaces </a:t>
            </a:r>
            <a:r>
              <a:rPr lang="en-US" sz="1400" dirty="0">
                <a:effectLst/>
                <a:latin typeface="Optima"/>
                <a:ea typeface="ＭＳ 明朝"/>
                <a:cs typeface="Times New Roman"/>
              </a:rPr>
              <a:t>and lakes linked by trails and made more accessible by adding more parking, signage, and information regarding these.</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protects and promotes its history and historic structures</a:t>
            </a:r>
            <a:r>
              <a:rPr lang="en-US" sz="2000" dirty="0">
                <a:effectLst/>
                <a:latin typeface="Optima"/>
                <a:ea typeface="ＭＳ 明朝"/>
                <a:cs typeface="Times New Roman"/>
              </a:rPr>
              <a:t> </a:t>
            </a:r>
            <a:r>
              <a:rPr lang="en-US" sz="1400" dirty="0">
                <a:effectLst/>
                <a:latin typeface="Optima"/>
                <a:ea typeface="ＭＳ 明朝"/>
                <a:cs typeface="Times New Roman"/>
              </a:rPr>
              <a:t>by enacting policies that ensure buildings.</a:t>
            </a: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retains its excellence in education</a:t>
            </a:r>
            <a:r>
              <a:rPr lang="en-US" sz="2000" dirty="0">
                <a:effectLst/>
                <a:latin typeface="Optima"/>
                <a:ea typeface="ＭＳ 明朝"/>
                <a:cs typeface="Times New Roman"/>
              </a:rPr>
              <a:t> </a:t>
            </a:r>
            <a:r>
              <a:rPr lang="en-US" sz="1400" dirty="0">
                <a:effectLst/>
                <a:latin typeface="Optima"/>
                <a:ea typeface="ＭＳ 明朝"/>
                <a:cs typeface="Times New Roman"/>
              </a:rPr>
              <a:t>and promotes this as a feature of living in Derry, attracting new families to live in Town. </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provides a range of options for getting around town</a:t>
            </a:r>
            <a:r>
              <a:rPr lang="en-US" sz="1400" dirty="0">
                <a:effectLst/>
                <a:latin typeface="Optima"/>
                <a:ea typeface="ＭＳ 明朝"/>
                <a:cs typeface="Times New Roman"/>
              </a:rPr>
              <a:t>, including safe walking and biking and expansion of the existing public transit service, discouraging auto-dependency. </a:t>
            </a:r>
            <a:endParaRPr lang="en-US" sz="1050" dirty="0">
              <a:effectLst/>
              <a:latin typeface="Cambria"/>
              <a:ea typeface="ＭＳ 明朝"/>
              <a:cs typeface="Times New Roman"/>
            </a:endParaRP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a:t>
            </a:r>
            <a:r>
              <a:rPr lang="en-US" sz="2000" b="1" dirty="0">
                <a:solidFill>
                  <a:srgbClr val="548DD4"/>
                </a:solidFill>
                <a:effectLst/>
                <a:latin typeface="Optima"/>
                <a:ea typeface="ＭＳ 明朝"/>
                <a:cs typeface="Times New Roman"/>
              </a:rPr>
              <a:t>promotes the health and wellness of all its residents</a:t>
            </a:r>
            <a:r>
              <a:rPr lang="en-US" sz="2000" dirty="0">
                <a:effectLst/>
                <a:latin typeface="Optima"/>
                <a:ea typeface="ＭＳ 明朝"/>
                <a:cs typeface="Times New Roman"/>
              </a:rPr>
              <a:t> </a:t>
            </a:r>
            <a:r>
              <a:rPr lang="en-US" sz="1400" dirty="0">
                <a:effectLst/>
                <a:latin typeface="Optima"/>
                <a:ea typeface="ＭＳ 明朝"/>
                <a:cs typeface="Times New Roman"/>
              </a:rPr>
              <a:t>by encouraging physical activity. </a:t>
            </a:r>
          </a:p>
          <a:p>
            <a:pPr marL="0" marR="0">
              <a:lnSpc>
                <a:spcPct val="115000"/>
              </a:lnSpc>
              <a:spcBef>
                <a:spcPts val="1000"/>
              </a:spcBef>
              <a:spcAft>
                <a:spcPts val="1000"/>
              </a:spcAft>
            </a:pPr>
            <a:r>
              <a:rPr lang="en-US" sz="1600" b="1" dirty="0">
                <a:effectLst/>
                <a:latin typeface="Optima"/>
                <a:ea typeface="ＭＳ 明朝"/>
                <a:cs typeface="Times New Roman"/>
              </a:rPr>
              <a:t>Imagine a Derry… </a:t>
            </a:r>
            <a:r>
              <a:rPr lang="en-US" sz="1400" dirty="0">
                <a:effectLst/>
                <a:latin typeface="Optima"/>
                <a:ea typeface="ＭＳ 明朝"/>
                <a:cs typeface="Times New Roman"/>
              </a:rPr>
              <a:t>that is </a:t>
            </a:r>
            <a:r>
              <a:rPr lang="en-US" sz="2000" b="1" dirty="0">
                <a:solidFill>
                  <a:srgbClr val="548DD4"/>
                </a:solidFill>
                <a:effectLst/>
                <a:latin typeface="Optima"/>
                <a:ea typeface="ＭＳ 明朝"/>
                <a:cs typeface="Times New Roman"/>
              </a:rPr>
              <a:t>resilient and sustainable</a:t>
            </a:r>
            <a:r>
              <a:rPr lang="en-US" sz="2000" dirty="0">
                <a:effectLst/>
                <a:latin typeface="Optima"/>
                <a:ea typeface="ＭＳ 明朝"/>
                <a:cs typeface="Times New Roman"/>
              </a:rPr>
              <a:t> </a:t>
            </a:r>
            <a:r>
              <a:rPr lang="en-US" sz="1400" dirty="0">
                <a:effectLst/>
                <a:latin typeface="Optima"/>
                <a:ea typeface="ＭＳ 明朝"/>
                <a:cs typeface="Times New Roman"/>
              </a:rPr>
              <a:t>and uses renewable energy sources.  It takes care of its elderly and attracts young people to relocate here so that the next generation can take over the stewardship of the Town’s assets and resources. Also, government is transparent and efficient. </a:t>
            </a:r>
            <a:endParaRPr lang="en-US" sz="1050" dirty="0">
              <a:effectLst/>
              <a:latin typeface="Cambria"/>
              <a:ea typeface="ＭＳ 明朝"/>
              <a:cs typeface="Times New Roman"/>
            </a:endParaRPr>
          </a:p>
        </p:txBody>
      </p:sp>
    </p:spTree>
    <p:extLst>
      <p:ext uri="{BB962C8B-B14F-4D97-AF65-F5344CB8AC3E}">
        <p14:creationId xmlns:p14="http://schemas.microsoft.com/office/powerpoint/2010/main" val="16179784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330200" y="-50800"/>
            <a:ext cx="12674600" cy="2032000"/>
          </a:xfrm>
        </p:spPr>
        <p:txBody>
          <a:bodyPr>
            <a:normAutofit fontScale="90000"/>
          </a:bodyPr>
          <a:lstStyle/>
          <a:p>
            <a:pPr algn="ctr"/>
            <a:r>
              <a:rPr lang="en-US" altLang="en-US" sz="4800" b="1" dirty="0">
                <a:solidFill>
                  <a:srgbClr val="C1C1C1"/>
                </a:solidFill>
                <a:effectLst/>
                <a:latin typeface="+mn-lt"/>
                <a:cs typeface="Helvetica Neue"/>
              </a:rPr>
              <a:t>HIGHLIGHTS OF INVENTORY OF EXISTING RESOURCES</a:t>
            </a:r>
            <a:r>
              <a:rPr lang="en-US" altLang="en-US" sz="4800" dirty="0">
                <a:solidFill>
                  <a:srgbClr val="C1C1C1"/>
                </a:solidFill>
                <a:effectLst/>
                <a:latin typeface="+mn-lt"/>
              </a:rPr>
              <a:t>: </a:t>
            </a:r>
            <a:br>
              <a:rPr lang="en-US" altLang="en-US" sz="4800" dirty="0">
                <a:solidFill>
                  <a:srgbClr val="C1C1C1"/>
                </a:solidFill>
                <a:effectLst/>
                <a:latin typeface="+mn-lt"/>
              </a:rPr>
            </a:br>
            <a:r>
              <a:rPr lang="en-US" altLang="en-US" sz="4400" dirty="0">
                <a:solidFill>
                  <a:schemeClr val="accent2">
                    <a:lumMod val="40000"/>
                    <a:lumOff val="60000"/>
                  </a:schemeClr>
                </a:solidFill>
                <a:effectLst/>
                <a:latin typeface="+mn-lt"/>
                <a:cs typeface="Helvetica Neue Light"/>
              </a:rPr>
              <a:t>WHAT DERRY “</a:t>
            </a:r>
            <a:r>
              <a:rPr lang="en-US" altLang="en-US" sz="4400" dirty="0">
                <a:solidFill>
                  <a:srgbClr val="FF6600"/>
                </a:solidFill>
                <a:effectLst/>
                <a:latin typeface="+mn-lt"/>
                <a:cs typeface="Helvetica Neue Light"/>
              </a:rPr>
              <a:t>HAS</a:t>
            </a:r>
            <a:r>
              <a:rPr lang="en-US" altLang="en-US" sz="4400" dirty="0">
                <a:solidFill>
                  <a:schemeClr val="accent2">
                    <a:lumMod val="40000"/>
                    <a:lumOff val="60000"/>
                  </a:schemeClr>
                </a:solidFill>
                <a:effectLst/>
                <a:latin typeface="+mn-lt"/>
                <a:cs typeface="Helvetica Neue Light"/>
              </a:rPr>
              <a:t>” </a:t>
            </a:r>
            <a:endParaRPr lang="en-US" altLang="en-US" sz="3600" dirty="0">
              <a:solidFill>
                <a:schemeClr val="accent2">
                  <a:lumMod val="40000"/>
                  <a:lumOff val="60000"/>
                </a:schemeClr>
              </a:solidFill>
              <a:latin typeface="+mn-lt"/>
              <a:cs typeface="Helvetica Neue Light"/>
            </a:endParaRPr>
          </a:p>
        </p:txBody>
      </p:sp>
      <p:sp>
        <p:nvSpPr>
          <p:cNvPr id="3" name="TextBox 2"/>
          <p:cNvSpPr txBox="1"/>
          <p:nvPr/>
        </p:nvSpPr>
        <p:spPr>
          <a:xfrm>
            <a:off x="28752800" y="3048000"/>
            <a:ext cx="15161710" cy="2231380"/>
          </a:xfrm>
          <a:prstGeom prst="rect">
            <a:avLst/>
          </a:prstGeom>
          <a:noFill/>
        </p:spPr>
        <p:txBody>
          <a:bodyPr wrap="square" rtlCol="0">
            <a:spAutoFit/>
          </a:bodyPr>
          <a:lstStyle/>
          <a:p>
            <a:r>
              <a:rPr lang="en-US" b="1" dirty="0"/>
              <a:t>LAND USE DISTRICTS AND STANDARDS </a:t>
            </a:r>
            <a:endParaRPr lang="en-US" dirty="0"/>
          </a:p>
          <a:p>
            <a:r>
              <a:rPr lang="en-US" dirty="0"/>
              <a:t>FOR AREAS WITHIN THE JURISDICTION OF THE MAINE LAND USE PLANNING COMMISSION </a:t>
            </a:r>
          </a:p>
          <a:p>
            <a:endParaRPr lang="en-US" sz="1000" dirty="0"/>
          </a:p>
        </p:txBody>
      </p:sp>
      <p:pic>
        <p:nvPicPr>
          <p:cNvPr id="7" name="Picture 6" descr="Derry-Downtown-bikes-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24200" y="5537200"/>
            <a:ext cx="4470400"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Derry-Downtown-cultural-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96100" y="1892300"/>
            <a:ext cx="7213600" cy="541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Derry-Downtown-Farmer's-Marke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2800" y="1727200"/>
            <a:ext cx="6502400" cy="487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Derry-Downtown-coffeeshop-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911600" y="2133600"/>
            <a:ext cx="5181600" cy="472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Derry-Downtown-outdoor-seating-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3000" y="6045200"/>
            <a:ext cx="49784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Derry-Pinkerton-Academy-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31800" y="5080000"/>
            <a:ext cx="4826000"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221474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7206</TotalTime>
  <Pages>0</Pages>
  <Words>4097</Words>
  <Characters>0</Characters>
  <Application>Microsoft Macintosh PowerPoint</Application>
  <PresentationFormat>Custom</PresentationFormat>
  <Lines>0</Lines>
  <Paragraphs>832</Paragraphs>
  <Slides>36</Slides>
  <Notes>26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Elemental</vt:lpstr>
      <vt:lpstr>  </vt:lpstr>
      <vt:lpstr>  </vt:lpstr>
      <vt:lpstr>  WHAT IS A MASTER PLAN ?  </vt:lpstr>
      <vt:lpstr>      WHY PLAN ?  </vt:lpstr>
      <vt:lpstr>THE PROCESS</vt:lpstr>
      <vt:lpstr>VISION AND GOALS:  Developed with input from various forums WHAT DERRY“WANTS”</vt:lpstr>
      <vt:lpstr>PowerPoint Presentation</vt:lpstr>
      <vt:lpstr>PRELIMINARY VISION Developed with input from various forums WHAT DERRY “WANTS” </vt:lpstr>
      <vt:lpstr>HIGHLIGHTS OF INVENTORY OF EXISTING RESOURCES:  WHAT DERRY “HAS” </vt:lpstr>
      <vt:lpstr>HIGHLIGHTS OF INVENTORY OF EXISTING RESOURCES:  Population &amp; Demographics   </vt:lpstr>
      <vt:lpstr>HIGHLIGHTS OF INVENTORY OF EXISTING RESOURCES:  Economic Development   </vt:lpstr>
      <vt:lpstr>HIGHLIGHTS OF INVENTORY OF EXISTING RESOURCES:  Historic &amp; Cultural Resources    </vt:lpstr>
      <vt:lpstr>HIGHLIGHTS OF INVENTORY OF EXISTING RESOURCES:  Natural, Open Space &amp; Recreation Resources    </vt:lpstr>
      <vt:lpstr>HIGHLIGHTS OF INVENTORY OF EXISTING RESOURCES:  Transportation and Circulation   </vt:lpstr>
      <vt:lpstr>HIGHLIGHTS OF INVENTORY OF EXISTING RESOURCES:  Community Facilities and Services   </vt:lpstr>
      <vt:lpstr>HIGHLIGHTS OF INVENTORY OF EXISTING RESOURCES:  Energy Conservation &amp; Future Resiliency Planning   </vt:lpstr>
      <vt:lpstr>TOP TWELVE (12) KEY RECOMMENDATIONS   Develop and Implement a Downtown Revitalization Plan    </vt:lpstr>
      <vt:lpstr>TOP TWELVE (12) KEY RECOMMENDATIONS   Complete a feasibility study for a Community Center  </vt:lpstr>
      <vt:lpstr>TOP TWELVE (12) KEY RECOMMENDATIONS   Design and plan a town-wide pedestrian and bike network   </vt:lpstr>
      <vt:lpstr>TOP TWELVE (12) KEY RECOMMENDATIONS   Support older adults who wish to age in place   </vt:lpstr>
      <vt:lpstr>TOP TWELVE (12) KEY RECOMMENDATIONS   Attract young adults to live in Town  </vt:lpstr>
      <vt:lpstr>TOP TWELVE (12) KEY RECOMMENDATIONS   Develop a Vision and Plan for Exit 4A  Gateway </vt:lpstr>
      <vt:lpstr>TOP TWELVE (12) KEY RECOMMENDATIONS   Develop a Strategic Plan for Cultural District </vt:lpstr>
      <vt:lpstr>TOP TWELVE (12) KEY RECOMMENDATIONS   Develop a plan to promote heritage tourism</vt:lpstr>
      <vt:lpstr>TOP TWELVE (12) KEY RECOMMENDATIONS   Develop a Climate Change Adaptation &amp; Resiliency Plan</vt:lpstr>
      <vt:lpstr>TOP TWELVE (12) KEY RECOMMENDATIONS   Encourage more community gathering</vt:lpstr>
      <vt:lpstr>TOP TWELVE (12) KEY RECOMMENDATIONS   Develop a Health &amp; Wellness Campaign</vt:lpstr>
      <vt:lpstr>TOP TWELVE (12) KEY RECOMMENDATIONS   Explore alternative housing options</vt:lpstr>
      <vt:lpstr>KEY CAPITAL EXPENDITURES </vt:lpstr>
      <vt:lpstr>THIS EVENING’S PLAN REVIEW THE IMPLENTATION PLAN HOW TO ACHIEVE THE VISION &amp; GOALS </vt:lpstr>
      <vt:lpstr>  IMPLEMENTATION PLAN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Portsmouth MP</dc:title>
  <dc:creator>Daphne Politis</dc:creator>
  <cp:lastModifiedBy>D P</cp:lastModifiedBy>
  <cp:revision>882</cp:revision>
  <cp:lastPrinted>2014-04-30T17:58:29Z</cp:lastPrinted>
  <dcterms:modified xsi:type="dcterms:W3CDTF">2019-10-30T13:33:47Z</dcterms:modified>
</cp:coreProperties>
</file>