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2" r:id="rId2"/>
  </p:sldMasterIdLst>
  <p:notesMasterIdLst>
    <p:notesMasterId r:id="rId25"/>
  </p:notesMasterIdLst>
  <p:sldIdLst>
    <p:sldId id="256" r:id="rId3"/>
    <p:sldId id="257" r:id="rId4"/>
    <p:sldId id="258" r:id="rId5"/>
    <p:sldId id="281" r:id="rId6"/>
    <p:sldId id="282" r:id="rId7"/>
    <p:sldId id="276" r:id="rId8"/>
    <p:sldId id="277" r:id="rId9"/>
    <p:sldId id="261" r:id="rId10"/>
    <p:sldId id="264" r:id="rId11"/>
    <p:sldId id="278" r:id="rId12"/>
    <p:sldId id="266" r:id="rId13"/>
    <p:sldId id="263" r:id="rId14"/>
    <p:sldId id="279" r:id="rId15"/>
    <p:sldId id="259" r:id="rId16"/>
    <p:sldId id="260" r:id="rId17"/>
    <p:sldId id="265" r:id="rId18"/>
    <p:sldId id="267" r:id="rId19"/>
    <p:sldId id="271" r:id="rId20"/>
    <p:sldId id="272" r:id="rId21"/>
    <p:sldId id="273" r:id="rId22"/>
    <p:sldId id="274" r:id="rId23"/>
    <p:sldId id="275"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Century Schoolbook" panose="02040604050505020304" pitchFamily="18" charset="0"/>
      <p:regular r:id="rId30"/>
      <p:bold r:id="rId31"/>
      <p:italic r:id="rId32"/>
      <p:boldItalic r:id="rId33"/>
    </p:embeddedFont>
    <p:embeddedFont>
      <p:font typeface="Roboto" panose="02000000000000000000" pitchFamily="2"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hIWpVX8W1FgqHoPN2ckR+Mtu5tK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3" d="100"/>
          <a:sy n="73" d="100"/>
        </p:scale>
        <p:origin x="221" y="17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s>
</file>

<file path=ppt/charts/_rels/chart1.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2800" dirty="0"/>
              <a:t>Town of Derry Competitive Supply</a:t>
            </a:r>
            <a:r>
              <a:rPr lang="en-US" sz="2800" baseline="0" dirty="0"/>
              <a:t> </a:t>
            </a:r>
          </a:p>
          <a:p>
            <a:pPr>
              <a:defRPr/>
            </a:pPr>
            <a:r>
              <a:rPr lang="en-US" sz="2800" baseline="0" dirty="0"/>
              <a:t>vs </a:t>
            </a:r>
            <a:r>
              <a:rPr lang="en-US" sz="2800" dirty="0"/>
              <a:t>Utility Default</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v>Utility Rate</c:v>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Sheet1!$A$2:$A$18</c:f>
              <c:numCache>
                <c:formatCode>mmm\-yy</c:formatCode>
                <c:ptCount val="17"/>
                <c:pt idx="0">
                  <c:v>42339</c:v>
                </c:pt>
                <c:pt idx="1">
                  <c:v>42370</c:v>
                </c:pt>
                <c:pt idx="2">
                  <c:v>42552</c:v>
                </c:pt>
                <c:pt idx="3">
                  <c:v>42736</c:v>
                </c:pt>
                <c:pt idx="4">
                  <c:v>42917</c:v>
                </c:pt>
                <c:pt idx="5">
                  <c:v>43101</c:v>
                </c:pt>
                <c:pt idx="6">
                  <c:v>43191</c:v>
                </c:pt>
                <c:pt idx="7">
                  <c:v>43313</c:v>
                </c:pt>
                <c:pt idx="8">
                  <c:v>43497</c:v>
                </c:pt>
                <c:pt idx="9">
                  <c:v>43678</c:v>
                </c:pt>
                <c:pt idx="10">
                  <c:v>43862</c:v>
                </c:pt>
                <c:pt idx="11">
                  <c:v>44044</c:v>
                </c:pt>
                <c:pt idx="12">
                  <c:v>44228</c:v>
                </c:pt>
                <c:pt idx="13">
                  <c:v>44409</c:v>
                </c:pt>
                <c:pt idx="14">
                  <c:v>44593</c:v>
                </c:pt>
                <c:pt idx="15">
                  <c:v>44774</c:v>
                </c:pt>
                <c:pt idx="16">
                  <c:v>44958</c:v>
                </c:pt>
              </c:numCache>
            </c:numRef>
          </c:cat>
          <c:val>
            <c:numRef>
              <c:f>Sheet1!$B$2:$B$18</c:f>
              <c:numCache>
                <c:formatCode>General</c:formatCode>
                <c:ptCount val="17"/>
                <c:pt idx="0">
                  <c:v>8.98</c:v>
                </c:pt>
                <c:pt idx="1">
                  <c:v>9.99</c:v>
                </c:pt>
                <c:pt idx="2">
                  <c:v>10.95</c:v>
                </c:pt>
                <c:pt idx="3">
                  <c:v>11.17</c:v>
                </c:pt>
                <c:pt idx="4">
                  <c:v>11.66</c:v>
                </c:pt>
                <c:pt idx="5">
                  <c:v>11.25</c:v>
                </c:pt>
                <c:pt idx="6">
                  <c:v>7.9029999999999996</c:v>
                </c:pt>
                <c:pt idx="7">
                  <c:v>9.4120000000000008</c:v>
                </c:pt>
                <c:pt idx="8">
                  <c:v>9.9849999999999994</c:v>
                </c:pt>
                <c:pt idx="9">
                  <c:v>8.8249999999999993</c:v>
                </c:pt>
                <c:pt idx="10">
                  <c:v>8.3059999999999992</c:v>
                </c:pt>
                <c:pt idx="11">
                  <c:v>7.0679999999999996</c:v>
                </c:pt>
                <c:pt idx="12">
                  <c:v>6.6269999999999998</c:v>
                </c:pt>
                <c:pt idx="13">
                  <c:v>8.8260000000000005</c:v>
                </c:pt>
                <c:pt idx="14">
                  <c:v>10.669</c:v>
                </c:pt>
                <c:pt idx="15">
                  <c:v>22.556000000000001</c:v>
                </c:pt>
                <c:pt idx="16">
                  <c:v>20.221</c:v>
                </c:pt>
              </c:numCache>
            </c:numRef>
          </c:val>
          <c:smooth val="0"/>
          <c:extLst>
            <c:ext xmlns:c16="http://schemas.microsoft.com/office/drawing/2014/chart" uri="{C3380CC4-5D6E-409C-BE32-E72D297353CC}">
              <c16:uniqueId val="{00000000-9590-43CE-AF6A-ABDEEA45FAEA}"/>
            </c:ext>
          </c:extLst>
        </c:ser>
        <c:ser>
          <c:idx val="1"/>
          <c:order val="1"/>
          <c:tx>
            <c:v>Supply Rate</c:v>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Sheet1!$A$2:$A$18</c:f>
              <c:numCache>
                <c:formatCode>mmm\-yy</c:formatCode>
                <c:ptCount val="17"/>
                <c:pt idx="0">
                  <c:v>42339</c:v>
                </c:pt>
                <c:pt idx="1">
                  <c:v>42370</c:v>
                </c:pt>
                <c:pt idx="2">
                  <c:v>42552</c:v>
                </c:pt>
                <c:pt idx="3">
                  <c:v>42736</c:v>
                </c:pt>
                <c:pt idx="4">
                  <c:v>42917</c:v>
                </c:pt>
                <c:pt idx="5">
                  <c:v>43101</c:v>
                </c:pt>
                <c:pt idx="6">
                  <c:v>43191</c:v>
                </c:pt>
                <c:pt idx="7">
                  <c:v>43313</c:v>
                </c:pt>
                <c:pt idx="8">
                  <c:v>43497</c:v>
                </c:pt>
                <c:pt idx="9">
                  <c:v>43678</c:v>
                </c:pt>
                <c:pt idx="10">
                  <c:v>43862</c:v>
                </c:pt>
                <c:pt idx="11">
                  <c:v>44044</c:v>
                </c:pt>
                <c:pt idx="12">
                  <c:v>44228</c:v>
                </c:pt>
                <c:pt idx="13">
                  <c:v>44409</c:v>
                </c:pt>
                <c:pt idx="14">
                  <c:v>44593</c:v>
                </c:pt>
                <c:pt idx="15">
                  <c:v>44774</c:v>
                </c:pt>
                <c:pt idx="16">
                  <c:v>44958</c:v>
                </c:pt>
              </c:numCache>
            </c:numRef>
          </c:cat>
          <c:val>
            <c:numRef>
              <c:f>Sheet1!$C$2:$C$18</c:f>
              <c:numCache>
                <c:formatCode>General</c:formatCode>
                <c:ptCount val="17"/>
                <c:pt idx="0">
                  <c:v>7.5</c:v>
                </c:pt>
                <c:pt idx="1">
                  <c:v>7.5</c:v>
                </c:pt>
                <c:pt idx="2">
                  <c:v>7.5</c:v>
                </c:pt>
                <c:pt idx="3">
                  <c:v>11.17</c:v>
                </c:pt>
                <c:pt idx="4">
                  <c:v>6.8490000000000002</c:v>
                </c:pt>
                <c:pt idx="5">
                  <c:v>11.25</c:v>
                </c:pt>
                <c:pt idx="6">
                  <c:v>7.41</c:v>
                </c:pt>
                <c:pt idx="7">
                  <c:v>7.41</c:v>
                </c:pt>
                <c:pt idx="8">
                  <c:v>9.9849999999999994</c:v>
                </c:pt>
                <c:pt idx="9">
                  <c:v>7.8369999999999997</c:v>
                </c:pt>
                <c:pt idx="10">
                  <c:v>7.4249999999999998</c:v>
                </c:pt>
                <c:pt idx="11">
                  <c:v>7.4249999999999998</c:v>
                </c:pt>
                <c:pt idx="12">
                  <c:v>6.5750000000000002</c:v>
                </c:pt>
                <c:pt idx="13">
                  <c:v>6.5750000000000002</c:v>
                </c:pt>
                <c:pt idx="14">
                  <c:v>6.5750000000000002</c:v>
                </c:pt>
                <c:pt idx="15">
                  <c:v>6.5750000000000002</c:v>
                </c:pt>
                <c:pt idx="16">
                  <c:v>6.5750000000000002</c:v>
                </c:pt>
              </c:numCache>
            </c:numRef>
          </c:val>
          <c:smooth val="0"/>
          <c:extLst>
            <c:ext xmlns:c16="http://schemas.microsoft.com/office/drawing/2014/chart" uri="{C3380CC4-5D6E-409C-BE32-E72D297353CC}">
              <c16:uniqueId val="{00000001-9590-43CE-AF6A-ABDEEA45FAEA}"/>
            </c:ext>
          </c:extLst>
        </c:ser>
        <c:dLbls>
          <c:dLblPos val="ctr"/>
          <c:showLegendKey val="0"/>
          <c:showVal val="1"/>
          <c:showCatName val="0"/>
          <c:showSerName val="0"/>
          <c:showPercent val="0"/>
          <c:showBubbleSize val="0"/>
        </c:dLbls>
        <c:marker val="1"/>
        <c:smooth val="0"/>
        <c:axId val="1046748688"/>
        <c:axId val="1055961264"/>
      </c:lineChart>
      <c:dateAx>
        <c:axId val="1046748688"/>
        <c:scaling>
          <c:orientation val="minMax"/>
        </c:scaling>
        <c:delete val="0"/>
        <c:axPos val="b"/>
        <c:numFmt formatCode="mmm\-yy"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055961264"/>
        <c:crosses val="autoZero"/>
        <c:auto val="1"/>
        <c:lblOffset val="100"/>
        <c:baseTimeUnit val="months"/>
      </c:dateAx>
      <c:valAx>
        <c:axId val="1055961264"/>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en-US"/>
                  <a:t>Cents per kWh</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1046748688"/>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Add logo and THEME</a:t>
            </a:r>
            <a:endParaRPr dirty="0"/>
          </a:p>
        </p:txBody>
      </p:sp>
      <p:sp>
        <p:nvSpPr>
          <p:cNvPr id="72" name="Google Shape;72;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d10ba3250c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4" name="Google Shape;154;g1d10ba3250c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d10ba3250c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1d10ba3250c_0_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g1d10ba3250c_0_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8b3a19b249_0_4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18b3a19b249_0_4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1" name="Google Shape;141;g18b3a19b249_0_4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89b8d6b37b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g189b8d6b37b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g189b8d6b37b_0_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f720b8bab3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f720b8bab3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g1f720b8bab3_0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f720b8bab3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f720b8bab3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g1f720b8bab3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fc506c2f6b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gfc506c2f6b_0_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8b3a19b24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18b3a19b249_0_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**Add Theresa</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fc506c2f6b_0_4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gfc506c2f6b_0_4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1" name="Google Shape;231;gfc506c2f6b_0_4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fc506c2f6b_0_4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gfc506c2f6b_0_4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1" name="Google Shape;241;gfc506c2f6b_0_4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710248" y="4450477"/>
            <a:ext cx="5682000" cy="4216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73" name="Google Shape;73;p2:notes"/>
          <p:cNvSpPr>
            <a:spLocks noGrp="1" noRot="1" noChangeAspect="1"/>
          </p:cNvSpPr>
          <p:nvPr>
            <p:ph type="sldImg" idx="2"/>
          </p:nvPr>
        </p:nvSpPr>
        <p:spPr>
          <a:xfrm>
            <a:off x="428625" y="703263"/>
            <a:ext cx="6245225" cy="35131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fc506c2f6b_0_4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gfc506c2f6b_0_4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5" name="Google Shape;255;gfc506c2f6b_0_4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fc506c2f6b_0_4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gfc506c2f6b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gfc506c2f6b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fc506c2f6b_0_4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fc506c2f6b_0_4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3" name="Google Shape;273;gfc506c2f6b_0_4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notes"/>
          <p:cNvSpPr txBox="1">
            <a:spLocks noGrp="1"/>
          </p:cNvSpPr>
          <p:nvPr>
            <p:ph type="body" idx="1"/>
          </p:nvPr>
        </p:nvSpPr>
        <p:spPr>
          <a:xfrm>
            <a:off x="710248" y="4450477"/>
            <a:ext cx="5682000" cy="4216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81" name="Google Shape;81;p3:notes"/>
          <p:cNvSpPr>
            <a:spLocks noGrp="1" noRot="1" noChangeAspect="1"/>
          </p:cNvSpPr>
          <p:nvPr>
            <p:ph type="sldImg" idx="2"/>
          </p:nvPr>
        </p:nvSpPr>
        <p:spPr>
          <a:xfrm>
            <a:off x="428625" y="703263"/>
            <a:ext cx="6245225" cy="35131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d10ba3250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g1d10ba3250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 name="Google Shape;110;g1d10ba3250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89b8d6b37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g189b8d6b37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g189b8d6b37b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89b8d6b37b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g189b8d6b37b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 name="Google Shape;88;g189b8d6b37b_0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c4448de79a_0_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42900" lvl="0" indent="0" algn="l" rtl="0">
              <a:lnSpc>
                <a:spcPct val="100000"/>
              </a:lnSpc>
              <a:spcBef>
                <a:spcPts val="0"/>
              </a:spcBef>
              <a:spcAft>
                <a:spcPts val="0"/>
              </a:spcAft>
              <a:buClr>
                <a:schemeClr val="dk1"/>
              </a:buClr>
              <a:buSzPts val="2000"/>
              <a:buFont typeface="Arial"/>
              <a:buNone/>
            </a:pPr>
            <a:endParaRPr sz="1100"/>
          </a:p>
          <a:p>
            <a:pPr marL="0" lvl="0" indent="0" algn="l" rtl="0">
              <a:lnSpc>
                <a:spcPct val="100000"/>
              </a:lnSpc>
              <a:spcBef>
                <a:spcPts val="0"/>
              </a:spcBef>
              <a:spcAft>
                <a:spcPts val="0"/>
              </a:spcAft>
              <a:buSzPts val="1400"/>
              <a:buNone/>
            </a:pPr>
            <a:endParaRPr/>
          </a:p>
        </p:txBody>
      </p:sp>
      <p:sp>
        <p:nvSpPr>
          <p:cNvPr id="108" name="Google Shape;108;g1c4448de79a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8b3a19b249_0_3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dirty="0">
                <a:solidFill>
                  <a:srgbClr val="333333"/>
                </a:solidFill>
              </a:rPr>
              <a:t>Add Market slide (check theme)</a:t>
            </a:r>
          </a:p>
          <a:p>
            <a:pPr marL="0" lvl="0" indent="0" algn="l" rtl="0">
              <a:lnSpc>
                <a:spcPct val="100000"/>
              </a:lnSpc>
              <a:spcBef>
                <a:spcPts val="0"/>
              </a:spcBef>
              <a:spcAft>
                <a:spcPts val="0"/>
              </a:spcAft>
              <a:buSzPts val="1400"/>
              <a:buNone/>
            </a:pPr>
            <a:endParaRPr sz="1100" dirty="0">
              <a:solidFill>
                <a:srgbClr val="333333"/>
              </a:solidFill>
            </a:endParaRPr>
          </a:p>
        </p:txBody>
      </p:sp>
      <p:sp>
        <p:nvSpPr>
          <p:cNvPr id="124" name="Google Shape;124;g18b3a19b249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c4448de79a_0_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g1c4448de79a_0_1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 name="Google Shape;139;g1c4448de79a_0_1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19"/>
          <p:cNvSpPr txBox="1">
            <a:spLocks noGrp="1"/>
          </p:cNvSpPr>
          <p:nvPr>
            <p:ph type="title"/>
          </p:nvPr>
        </p:nvSpPr>
        <p:spPr>
          <a:xfrm>
            <a:off x="963084" y="4406900"/>
            <a:ext cx="10363200" cy="1362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0"/>
              </a:spcBef>
              <a:spcAft>
                <a:spcPts val="0"/>
              </a:spcAft>
              <a:buClr>
                <a:srgbClr val="2D659C"/>
              </a:buClr>
              <a:buSzPts val="5300"/>
              <a:buFont typeface="Calibri"/>
              <a:buNone/>
              <a:defRPr sz="5300" b="0" i="0" u="none" strike="noStrike" cap="none">
                <a:solidFill>
                  <a:srgbClr val="2D659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16" name="Google Shape;16;p19"/>
          <p:cNvSpPr txBox="1">
            <a:spLocks noGrp="1"/>
          </p:cNvSpPr>
          <p:nvPr>
            <p:ph type="body" idx="1"/>
          </p:nvPr>
        </p:nvSpPr>
        <p:spPr>
          <a:xfrm>
            <a:off x="963100" y="1896700"/>
            <a:ext cx="10363200" cy="2510100"/>
          </a:xfrm>
          <a:prstGeom prst="rect">
            <a:avLst/>
          </a:prstGeom>
          <a:noFill/>
          <a:ln>
            <a:noFill/>
          </a:ln>
        </p:spPr>
        <p:txBody>
          <a:bodyPr spcFirstLastPara="1" wrap="square" lIns="121900" tIns="60925" rIns="121900" bIns="60925" anchor="b" anchorCtr="0">
            <a:noAutofit/>
          </a:bodyPr>
          <a:lstStyle>
            <a:lvl1pPr marL="457200" marR="0" lvl="0" indent="-228600" algn="l" rtl="0">
              <a:lnSpc>
                <a:spcPct val="100000"/>
              </a:lnSpc>
              <a:spcBef>
                <a:spcPts val="50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400"/>
              </a:spcBef>
              <a:spcAft>
                <a:spcPts val="0"/>
              </a:spcAft>
              <a:buClr>
                <a:srgbClr val="888888"/>
              </a:buClr>
              <a:buSzPts val="2100"/>
              <a:buFont typeface="Arial"/>
              <a:buNone/>
              <a:defRPr sz="21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9pPr>
          </a:lstStyle>
          <a:p>
            <a:endParaRPr/>
          </a:p>
        </p:txBody>
      </p:sp>
      <p:sp>
        <p:nvSpPr>
          <p:cNvPr id="17" name="Google Shape;17;p19"/>
          <p:cNvSpPr txBox="1">
            <a:spLocks noGrp="1"/>
          </p:cNvSpPr>
          <p:nvPr>
            <p:ph type="sldNum" idx="12"/>
          </p:nvPr>
        </p:nvSpPr>
        <p:spPr>
          <a:xfrm>
            <a:off x="8737600" y="6356350"/>
            <a:ext cx="28449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7"/>
        <p:cNvGrpSpPr/>
        <p:nvPr/>
      </p:nvGrpSpPr>
      <p:grpSpPr>
        <a:xfrm>
          <a:off x="0" y="0"/>
          <a:ext cx="0" cy="0"/>
          <a:chOff x="0" y="0"/>
          <a:chExt cx="0" cy="0"/>
        </a:xfrm>
      </p:grpSpPr>
      <p:sp>
        <p:nvSpPr>
          <p:cNvPr id="58" name="Google Shape;58;p28"/>
          <p:cNvSpPr txBox="1">
            <a:spLocks noGrp="1"/>
          </p:cNvSpPr>
          <p:nvPr>
            <p:ph type="ctrTitle"/>
          </p:nvPr>
        </p:nvSpPr>
        <p:spPr>
          <a:xfrm>
            <a:off x="914400" y="2130425"/>
            <a:ext cx="10363200" cy="1470000"/>
          </a:xfrm>
          <a:prstGeom prst="rect">
            <a:avLst/>
          </a:prstGeom>
          <a:noFill/>
          <a:ln>
            <a:noFill/>
          </a:ln>
        </p:spPr>
        <p:txBody>
          <a:bodyPr spcFirstLastPara="1" wrap="square" lIns="121900" tIns="60925" rIns="121900" bIns="60925" anchor="t" anchorCtr="0">
            <a:noAutofit/>
          </a:bodyPr>
          <a:lstStyle>
            <a:lvl1pPr marR="0" lvl="0" algn="ctr" rtl="0">
              <a:lnSpc>
                <a:spcPct val="100000"/>
              </a:lnSpc>
              <a:spcBef>
                <a:spcPts val="0"/>
              </a:spcBef>
              <a:spcAft>
                <a:spcPts val="0"/>
              </a:spcAft>
              <a:buClr>
                <a:srgbClr val="2D659C"/>
              </a:buClr>
              <a:buSzPts val="6100"/>
              <a:buFont typeface="Calibri"/>
              <a:buNone/>
              <a:defRPr sz="6100" b="0" i="0" u="none" strike="noStrike" cap="none">
                <a:solidFill>
                  <a:srgbClr val="2D659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59" name="Google Shape;59;p28"/>
          <p:cNvSpPr txBox="1">
            <a:spLocks noGrp="1"/>
          </p:cNvSpPr>
          <p:nvPr>
            <p:ph type="subTitle" idx="1"/>
          </p:nvPr>
        </p:nvSpPr>
        <p:spPr>
          <a:xfrm>
            <a:off x="1828800" y="3016875"/>
            <a:ext cx="8534400" cy="1752900"/>
          </a:xfrm>
          <a:prstGeom prst="rect">
            <a:avLst/>
          </a:prstGeom>
          <a:noFill/>
          <a:ln>
            <a:noFill/>
          </a:ln>
        </p:spPr>
        <p:txBody>
          <a:bodyPr spcFirstLastPara="1" wrap="square" lIns="121900" tIns="60925" rIns="121900" bIns="60925" anchor="t" anchorCtr="0">
            <a:noAutofit/>
          </a:bodyPr>
          <a:lstStyle>
            <a:lvl1pPr marR="0" lvl="0" algn="ctr" rtl="0">
              <a:lnSpc>
                <a:spcPct val="100000"/>
              </a:lnSpc>
              <a:spcBef>
                <a:spcPts val="900"/>
              </a:spcBef>
              <a:spcAft>
                <a:spcPts val="0"/>
              </a:spcAft>
              <a:buClr>
                <a:srgbClr val="888888"/>
              </a:buClr>
              <a:buSzPts val="4300"/>
              <a:buFont typeface="Arial"/>
              <a:buNone/>
              <a:defRPr sz="4300" b="0" i="0" u="none" strike="noStrike" cap="none">
                <a:solidFill>
                  <a:srgbClr val="888888"/>
                </a:solidFill>
                <a:latin typeface="Calibri"/>
                <a:ea typeface="Calibri"/>
                <a:cs typeface="Calibri"/>
                <a:sym typeface="Calibri"/>
              </a:defRPr>
            </a:lvl1pPr>
            <a:lvl2pPr marR="0" lvl="1" algn="ctr" rtl="0">
              <a:lnSpc>
                <a:spcPct val="100000"/>
              </a:lnSpc>
              <a:spcBef>
                <a:spcPts val="700"/>
              </a:spcBef>
              <a:spcAft>
                <a:spcPts val="0"/>
              </a:spcAft>
              <a:buClr>
                <a:srgbClr val="888888"/>
              </a:buClr>
              <a:buSzPts val="3700"/>
              <a:buFont typeface="Arial"/>
              <a:buNone/>
              <a:defRPr sz="3700" b="0" i="0" u="none" strike="noStrike" cap="none">
                <a:solidFill>
                  <a:srgbClr val="888888"/>
                </a:solidFill>
                <a:latin typeface="Calibri"/>
                <a:ea typeface="Calibri"/>
                <a:cs typeface="Calibri"/>
                <a:sym typeface="Calibri"/>
              </a:defRPr>
            </a:lvl2pPr>
            <a:lvl3pPr marR="0" lvl="2" algn="ctr" rtl="0">
              <a:lnSpc>
                <a:spcPct val="100000"/>
              </a:lnSpc>
              <a:spcBef>
                <a:spcPts val="60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3pPr>
            <a:lvl4pPr marR="0" lvl="3" algn="ctr" rtl="0">
              <a:lnSpc>
                <a:spcPct val="100000"/>
              </a:lnSpc>
              <a:spcBef>
                <a:spcPts val="50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4pPr>
            <a:lvl5pPr marR="0" lvl="4" algn="ctr" rtl="0">
              <a:lnSpc>
                <a:spcPct val="100000"/>
              </a:lnSpc>
              <a:spcBef>
                <a:spcPts val="50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5pPr>
            <a:lvl6pPr marR="0" lvl="5" algn="ctr" rtl="0">
              <a:lnSpc>
                <a:spcPct val="100000"/>
              </a:lnSpc>
              <a:spcBef>
                <a:spcPts val="50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6pPr>
            <a:lvl7pPr marR="0" lvl="6" algn="ctr" rtl="0">
              <a:lnSpc>
                <a:spcPct val="100000"/>
              </a:lnSpc>
              <a:spcBef>
                <a:spcPts val="50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7pPr>
            <a:lvl8pPr marR="0" lvl="7" algn="ctr" rtl="0">
              <a:lnSpc>
                <a:spcPct val="100000"/>
              </a:lnSpc>
              <a:spcBef>
                <a:spcPts val="50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8pPr>
            <a:lvl9pPr marR="0" lvl="8" algn="ctr" rtl="0">
              <a:lnSpc>
                <a:spcPct val="100000"/>
              </a:lnSpc>
              <a:spcBef>
                <a:spcPts val="50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Massachusetts">
  <p:cSld name="SECTION_HEADER_1">
    <p:spTree>
      <p:nvGrpSpPr>
        <p:cNvPr id="1" name="Shape 60"/>
        <p:cNvGrpSpPr/>
        <p:nvPr/>
      </p:nvGrpSpPr>
      <p:grpSpPr>
        <a:xfrm>
          <a:off x="0" y="0"/>
          <a:ext cx="0" cy="0"/>
          <a:chOff x="0" y="0"/>
          <a:chExt cx="0" cy="0"/>
        </a:xfrm>
      </p:grpSpPr>
      <p:sp>
        <p:nvSpPr>
          <p:cNvPr id="61" name="Google Shape;61;p29"/>
          <p:cNvSpPr/>
          <p:nvPr/>
        </p:nvSpPr>
        <p:spPr>
          <a:xfrm>
            <a:off x="-11708" y="-14725"/>
            <a:ext cx="12192000" cy="7437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29"/>
          <p:cNvSpPr txBox="1">
            <a:spLocks noGrp="1"/>
          </p:cNvSpPr>
          <p:nvPr>
            <p:ph type="title"/>
          </p:nvPr>
        </p:nvSpPr>
        <p:spPr>
          <a:xfrm>
            <a:off x="732700" y="1315975"/>
            <a:ext cx="4973100" cy="1362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0"/>
              </a:spcBef>
              <a:spcAft>
                <a:spcPts val="0"/>
              </a:spcAft>
              <a:buClr>
                <a:srgbClr val="2D659C"/>
              </a:buClr>
              <a:buSzPts val="5300"/>
              <a:buFont typeface="Calibri"/>
              <a:buNone/>
              <a:defRPr sz="5300" b="0" i="0" u="none" strike="noStrike" cap="none">
                <a:solidFill>
                  <a:srgbClr val="2D659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63" name="Google Shape;63;p29"/>
          <p:cNvSpPr txBox="1">
            <a:spLocks noGrp="1"/>
          </p:cNvSpPr>
          <p:nvPr>
            <p:ph type="body" idx="1"/>
          </p:nvPr>
        </p:nvSpPr>
        <p:spPr>
          <a:xfrm>
            <a:off x="732700" y="3003250"/>
            <a:ext cx="4773900" cy="3292800"/>
          </a:xfrm>
          <a:prstGeom prst="rect">
            <a:avLst/>
          </a:prstGeom>
          <a:noFill/>
          <a:ln>
            <a:noFill/>
          </a:ln>
        </p:spPr>
        <p:txBody>
          <a:bodyPr spcFirstLastPara="1" wrap="square" lIns="121900" tIns="60925" rIns="121900" bIns="60925" anchor="ctr" anchorCtr="0">
            <a:noAutofit/>
          </a:bodyPr>
          <a:lstStyle>
            <a:lvl1pPr marL="457200" marR="0" lvl="0" indent="-228600" algn="l" rtl="0">
              <a:lnSpc>
                <a:spcPct val="100000"/>
              </a:lnSpc>
              <a:spcBef>
                <a:spcPts val="50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400"/>
              </a:spcBef>
              <a:spcAft>
                <a:spcPts val="0"/>
              </a:spcAft>
              <a:buClr>
                <a:srgbClr val="888888"/>
              </a:buClr>
              <a:buSzPts val="2100"/>
              <a:buFont typeface="Arial"/>
              <a:buNone/>
              <a:defRPr sz="21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9pPr>
          </a:lstStyle>
          <a:p>
            <a:endParaRPr/>
          </a:p>
        </p:txBody>
      </p:sp>
      <p:sp>
        <p:nvSpPr>
          <p:cNvPr id="64" name="Google Shape;64;p29"/>
          <p:cNvSpPr txBox="1">
            <a:spLocks noGrp="1"/>
          </p:cNvSpPr>
          <p:nvPr>
            <p:ph type="sldNum" idx="12"/>
          </p:nvPr>
        </p:nvSpPr>
        <p:spPr>
          <a:xfrm>
            <a:off x="8737600" y="6356350"/>
            <a:ext cx="28449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5" name="Google Shape;65;p29"/>
          <p:cNvPicPr preferRelativeResize="0"/>
          <p:nvPr/>
        </p:nvPicPr>
        <p:blipFill rotWithShape="1">
          <a:blip r:embed="rId2">
            <a:alphaModFix/>
          </a:blip>
          <a:srcRect l="23909" r="31016"/>
          <a:stretch/>
        </p:blipFill>
        <p:spPr>
          <a:xfrm>
            <a:off x="6697000" y="-33700"/>
            <a:ext cx="5495004" cy="692540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6"/>
        <p:cNvGrpSpPr/>
        <p:nvPr/>
      </p:nvGrpSpPr>
      <p:grpSpPr>
        <a:xfrm>
          <a:off x="0" y="0"/>
          <a:ext cx="0" cy="0"/>
          <a:chOff x="0" y="0"/>
          <a:chExt cx="0" cy="0"/>
        </a:xfrm>
      </p:grpSpPr>
      <p:sp>
        <p:nvSpPr>
          <p:cNvPr id="67" name="Google Shape;67;g101f335d4aa_0_67"/>
          <p:cNvSpPr txBox="1">
            <a:spLocks noGrp="1"/>
          </p:cNvSpPr>
          <p:nvPr>
            <p:ph type="title"/>
          </p:nvPr>
        </p:nvSpPr>
        <p:spPr>
          <a:xfrm>
            <a:off x="551033" y="747225"/>
            <a:ext cx="10970700" cy="1143300"/>
          </a:xfrm>
          <a:prstGeom prst="rect">
            <a:avLst/>
          </a:prstGeom>
          <a:noFill/>
          <a:ln>
            <a:noFill/>
          </a:ln>
        </p:spPr>
        <p:txBody>
          <a:bodyPr spcFirstLastPara="1" wrap="square" lIns="121900" tIns="121900" rIns="121900" bIns="121900" anchor="t" anchorCtr="0">
            <a:noAutofit/>
          </a:bodyPr>
          <a:lstStyle>
            <a:lvl1pPr marR="0" lvl="0" algn="ctr" rtl="0">
              <a:lnSpc>
                <a:spcPct val="100000"/>
              </a:lnSpc>
              <a:spcBef>
                <a:spcPts val="1300"/>
              </a:spcBef>
              <a:spcAft>
                <a:spcPts val="0"/>
              </a:spcAft>
              <a:buClr>
                <a:schemeClr val="dk2"/>
              </a:buClr>
              <a:buSzPts val="4800"/>
              <a:buFont typeface="Arial"/>
              <a:buNone/>
              <a:defRPr sz="48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chemeClr val="dk2"/>
              </a:buClr>
              <a:buSzPts val="1900"/>
              <a:buFont typeface="Arial"/>
              <a:buNone/>
              <a:defRPr sz="24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900"/>
              <a:buFont typeface="Arial"/>
              <a:buNone/>
              <a:defRPr sz="24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900"/>
              <a:buFont typeface="Arial"/>
              <a:buNone/>
              <a:defRPr sz="24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900"/>
              <a:buFont typeface="Arial"/>
              <a:buNone/>
              <a:defRPr sz="24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1900"/>
              <a:buFont typeface="Arial"/>
              <a:buNone/>
              <a:defRPr sz="24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1900"/>
              <a:buFont typeface="Arial"/>
              <a:buNone/>
              <a:defRPr sz="24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1900"/>
              <a:buFont typeface="Arial"/>
              <a:buNone/>
              <a:defRPr sz="24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1900"/>
              <a:buFont typeface="Arial"/>
              <a:buNone/>
              <a:defRPr sz="2400" b="0" i="0" u="none" strike="noStrike" cap="none">
                <a:solidFill>
                  <a:schemeClr val="dk2"/>
                </a:solidFill>
                <a:latin typeface="Arial"/>
                <a:ea typeface="Arial"/>
                <a:cs typeface="Arial"/>
                <a:sym typeface="Arial"/>
              </a:defRPr>
            </a:lvl9pPr>
          </a:lstStyle>
          <a:p>
            <a:endParaRPr/>
          </a:p>
        </p:txBody>
      </p:sp>
      <p:sp>
        <p:nvSpPr>
          <p:cNvPr id="68" name="Google Shape;68;g101f335d4aa_0_67"/>
          <p:cNvSpPr txBox="1"/>
          <p:nvPr/>
        </p:nvSpPr>
        <p:spPr>
          <a:xfrm>
            <a:off x="315767" y="6126175"/>
            <a:ext cx="11355300" cy="775800"/>
          </a:xfrm>
          <a:prstGeom prst="rect">
            <a:avLst/>
          </a:prstGeom>
          <a:noFill/>
          <a:ln>
            <a:noFill/>
          </a:ln>
        </p:spPr>
        <p:txBody>
          <a:bodyPr spcFirstLastPara="1" wrap="square" lIns="121900" tIns="121900" rIns="121900" bIns="121900" anchor="t" anchorCtr="0">
            <a:spAutoFit/>
          </a:bodyPr>
          <a:lstStyle/>
          <a:p>
            <a:pPr marL="685800" marR="0" lvl="0" indent="0" algn="l" rtl="0">
              <a:lnSpc>
                <a:spcPct val="115000"/>
              </a:lnSpc>
              <a:spcBef>
                <a:spcPts val="1300"/>
              </a:spcBef>
              <a:spcAft>
                <a:spcPts val="1300"/>
              </a:spcAft>
              <a:buClr>
                <a:srgbClr val="000000"/>
              </a:buClr>
              <a:buSzPts val="1600"/>
              <a:buFont typeface="Arial"/>
              <a:buNone/>
            </a:pPr>
            <a:r>
              <a:rPr lang="en-US" sz="1600" b="1" i="0" u="none" strike="noStrike" cap="none">
                <a:solidFill>
                  <a:srgbClr val="000000"/>
                </a:solidFill>
                <a:latin typeface="Arial"/>
                <a:ea typeface="Arial"/>
                <a:cs typeface="Arial"/>
                <a:sym typeface="Arial"/>
              </a:rPr>
              <a:t>Future savings cannot be guaranteed because Basic Service rates change every six months for residential and commercial customers and every three months for industrial customers.</a:t>
            </a:r>
            <a:endParaRPr sz="1600" b="1"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g1c4448de79a_0_255"/>
          <p:cNvSpPr txBox="1">
            <a:spLocks noGrp="1"/>
          </p:cNvSpPr>
          <p:nvPr>
            <p:ph type="title"/>
          </p:nvPr>
        </p:nvSpPr>
        <p:spPr>
          <a:xfrm>
            <a:off x="963084" y="4406900"/>
            <a:ext cx="10363200" cy="1362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0"/>
              </a:spcBef>
              <a:spcAft>
                <a:spcPts val="0"/>
              </a:spcAft>
              <a:buClr>
                <a:srgbClr val="2D659C"/>
              </a:buClr>
              <a:buSzPts val="5300"/>
              <a:buFont typeface="Calibri"/>
              <a:buNone/>
              <a:defRPr sz="5300" b="0" i="0" u="none" strike="noStrike" cap="none">
                <a:solidFill>
                  <a:srgbClr val="2D659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15" name="Google Shape;15;g1c4448de79a_0_255"/>
          <p:cNvSpPr txBox="1">
            <a:spLocks noGrp="1"/>
          </p:cNvSpPr>
          <p:nvPr>
            <p:ph type="body" idx="1"/>
          </p:nvPr>
        </p:nvSpPr>
        <p:spPr>
          <a:xfrm>
            <a:off x="963100" y="1896700"/>
            <a:ext cx="10363200" cy="2510100"/>
          </a:xfrm>
          <a:prstGeom prst="rect">
            <a:avLst/>
          </a:prstGeom>
          <a:noFill/>
          <a:ln>
            <a:noFill/>
          </a:ln>
        </p:spPr>
        <p:txBody>
          <a:bodyPr spcFirstLastPara="1" wrap="square" lIns="121900" tIns="60925" rIns="121900" bIns="60925" anchor="b" anchorCtr="0">
            <a:noAutofit/>
          </a:bodyPr>
          <a:lstStyle>
            <a:lvl1pPr marL="457200" marR="0" lvl="0" indent="-228600" algn="l" rtl="0">
              <a:lnSpc>
                <a:spcPct val="100000"/>
              </a:lnSpc>
              <a:spcBef>
                <a:spcPts val="50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400"/>
              </a:spcBef>
              <a:spcAft>
                <a:spcPts val="0"/>
              </a:spcAft>
              <a:buClr>
                <a:srgbClr val="888888"/>
              </a:buClr>
              <a:buSzPts val="2100"/>
              <a:buFont typeface="Arial"/>
              <a:buNone/>
              <a:defRPr sz="21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9pPr>
          </a:lstStyle>
          <a:p>
            <a:endParaRPr/>
          </a:p>
        </p:txBody>
      </p:sp>
      <p:sp>
        <p:nvSpPr>
          <p:cNvPr id="16" name="Google Shape;16;g1c4448de79a_0_255"/>
          <p:cNvSpPr txBox="1">
            <a:spLocks noGrp="1"/>
          </p:cNvSpPr>
          <p:nvPr>
            <p:ph type="sldNum" idx="12"/>
          </p:nvPr>
        </p:nvSpPr>
        <p:spPr>
          <a:xfrm>
            <a:off x="8737600" y="6356350"/>
            <a:ext cx="28449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10861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g1c4448de79a_0_263"/>
          <p:cNvSpPr txBox="1">
            <a:spLocks noGrp="1"/>
          </p:cNvSpPr>
          <p:nvPr>
            <p:ph type="sldNum" idx="12"/>
          </p:nvPr>
        </p:nvSpPr>
        <p:spPr>
          <a:xfrm>
            <a:off x="11292840" y="6172200"/>
            <a:ext cx="914400" cy="593700"/>
          </a:xfrm>
          <a:prstGeom prst="rect">
            <a:avLst/>
          </a:prstGeom>
          <a:noFill/>
          <a:ln>
            <a:noFill/>
          </a:ln>
        </p:spPr>
        <p:txBody>
          <a:bodyPr spcFirstLastPara="1" wrap="square" lIns="45700" tIns="45700" rIns="45700" bIns="45700" anchor="ctr" anchorCtr="0">
            <a:noAutofit/>
          </a:bodyPr>
          <a:lstStyle>
            <a:lvl1pPr marL="0" marR="0" lvl="0" indent="0" algn="ct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71091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New Hampshire">
  <p:cSld name="Section Header New Hampshire">
    <p:spTree>
      <p:nvGrpSpPr>
        <p:cNvPr id="1" name="Shape 19"/>
        <p:cNvGrpSpPr/>
        <p:nvPr/>
      </p:nvGrpSpPr>
      <p:grpSpPr>
        <a:xfrm>
          <a:off x="0" y="0"/>
          <a:ext cx="0" cy="0"/>
          <a:chOff x="0" y="0"/>
          <a:chExt cx="0" cy="0"/>
        </a:xfrm>
      </p:grpSpPr>
      <p:sp>
        <p:nvSpPr>
          <p:cNvPr id="20" name="Google Shape;20;g1c4448de79a_0_270"/>
          <p:cNvSpPr/>
          <p:nvPr/>
        </p:nvSpPr>
        <p:spPr>
          <a:xfrm>
            <a:off x="-11708" y="-14725"/>
            <a:ext cx="12192000" cy="7437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g1c4448de79a_0_270"/>
          <p:cNvSpPr txBox="1">
            <a:spLocks noGrp="1"/>
          </p:cNvSpPr>
          <p:nvPr>
            <p:ph type="title"/>
          </p:nvPr>
        </p:nvSpPr>
        <p:spPr>
          <a:xfrm>
            <a:off x="732700" y="1315975"/>
            <a:ext cx="4973100" cy="1362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0"/>
              </a:spcBef>
              <a:spcAft>
                <a:spcPts val="0"/>
              </a:spcAft>
              <a:buClr>
                <a:srgbClr val="2D659C"/>
              </a:buClr>
              <a:buSzPts val="5300"/>
              <a:buFont typeface="Calibri"/>
              <a:buNone/>
              <a:defRPr sz="5300" b="0" i="0" u="none" strike="noStrike" cap="none">
                <a:solidFill>
                  <a:srgbClr val="2D659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22" name="Google Shape;22;g1c4448de79a_0_270"/>
          <p:cNvSpPr txBox="1">
            <a:spLocks noGrp="1"/>
          </p:cNvSpPr>
          <p:nvPr>
            <p:ph type="body" idx="1"/>
          </p:nvPr>
        </p:nvSpPr>
        <p:spPr>
          <a:xfrm>
            <a:off x="732700" y="3003250"/>
            <a:ext cx="4773900" cy="3292800"/>
          </a:xfrm>
          <a:prstGeom prst="rect">
            <a:avLst/>
          </a:prstGeom>
          <a:noFill/>
          <a:ln>
            <a:noFill/>
          </a:ln>
        </p:spPr>
        <p:txBody>
          <a:bodyPr spcFirstLastPara="1" wrap="square" lIns="121900" tIns="60925" rIns="121900" bIns="60925" anchor="ctr" anchorCtr="0">
            <a:noAutofit/>
          </a:bodyPr>
          <a:lstStyle>
            <a:lvl1pPr marL="457200" marR="0" lvl="0" indent="-228600" algn="l" rtl="0">
              <a:lnSpc>
                <a:spcPct val="100000"/>
              </a:lnSpc>
              <a:spcBef>
                <a:spcPts val="50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400"/>
              </a:spcBef>
              <a:spcAft>
                <a:spcPts val="0"/>
              </a:spcAft>
              <a:buClr>
                <a:srgbClr val="888888"/>
              </a:buClr>
              <a:buSzPts val="2100"/>
              <a:buFont typeface="Arial"/>
              <a:buNone/>
              <a:defRPr sz="21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9pPr>
          </a:lstStyle>
          <a:p>
            <a:endParaRPr/>
          </a:p>
        </p:txBody>
      </p:sp>
      <p:pic>
        <p:nvPicPr>
          <p:cNvPr id="23" name="Google Shape;23;g1c4448de79a_0_270"/>
          <p:cNvPicPr preferRelativeResize="0"/>
          <p:nvPr/>
        </p:nvPicPr>
        <p:blipFill rotWithShape="1">
          <a:blip r:embed="rId2">
            <a:alphaModFix/>
          </a:blip>
          <a:srcRect l="9787" r="54828"/>
          <a:stretch/>
        </p:blipFill>
        <p:spPr>
          <a:xfrm>
            <a:off x="6652109" y="-20525"/>
            <a:ext cx="5594669" cy="6899050"/>
          </a:xfrm>
          <a:prstGeom prst="rect">
            <a:avLst/>
          </a:prstGeom>
          <a:noFill/>
          <a:ln>
            <a:noFill/>
          </a:ln>
        </p:spPr>
      </p:pic>
      <p:sp>
        <p:nvSpPr>
          <p:cNvPr id="24" name="Google Shape;24;g1c4448de79a_0_270"/>
          <p:cNvSpPr txBox="1">
            <a:spLocks noGrp="1"/>
          </p:cNvSpPr>
          <p:nvPr>
            <p:ph type="sldNum" idx="12"/>
          </p:nvPr>
        </p:nvSpPr>
        <p:spPr>
          <a:xfrm>
            <a:off x="11128045" y="6289109"/>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900"/>
              <a:buFont typeface="Arial"/>
              <a:buNone/>
              <a:defRPr sz="1900" b="1"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900"/>
              <a:buFont typeface="Arial"/>
              <a:buNone/>
              <a:defRPr sz="1900" b="1"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900"/>
              <a:buFont typeface="Arial"/>
              <a:buNone/>
              <a:defRPr sz="1900" b="1"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900"/>
              <a:buFont typeface="Arial"/>
              <a:buNone/>
              <a:defRPr sz="1900" b="1"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900"/>
              <a:buFont typeface="Arial"/>
              <a:buNone/>
              <a:defRPr sz="1900" b="1"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900"/>
              <a:buFont typeface="Arial"/>
              <a:buNone/>
              <a:defRPr sz="1900" b="1"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900"/>
              <a:buFont typeface="Arial"/>
              <a:buNone/>
              <a:defRPr sz="1900" b="1"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900"/>
              <a:buFont typeface="Arial"/>
              <a:buNone/>
              <a:defRPr sz="1900" b="1"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900"/>
              <a:buFont typeface="Arial"/>
              <a:buNone/>
              <a:defRPr sz="1900" b="1"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41592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g1c4448de79a_0_259"/>
          <p:cNvSpPr txBox="1">
            <a:spLocks noGrp="1"/>
          </p:cNvSpPr>
          <p:nvPr>
            <p:ph type="title"/>
          </p:nvPr>
        </p:nvSpPr>
        <p:spPr>
          <a:xfrm>
            <a:off x="415600" y="725671"/>
            <a:ext cx="11360700" cy="763500"/>
          </a:xfrm>
          <a:prstGeom prst="rect">
            <a:avLst/>
          </a:prstGeom>
          <a:noFill/>
          <a:ln>
            <a:noFill/>
          </a:ln>
        </p:spPr>
        <p:txBody>
          <a:bodyPr spcFirstLastPara="1" wrap="square" lIns="121900" tIns="121900" rIns="121900" bIns="121900" anchor="ctr" anchorCtr="0">
            <a:noAutofit/>
          </a:bodyPr>
          <a:lstStyle>
            <a:lvl1pPr marR="0" lvl="0" algn="l" rtl="0">
              <a:lnSpc>
                <a:spcPct val="100000"/>
              </a:lnSpc>
              <a:spcBef>
                <a:spcPts val="0"/>
              </a:spcBef>
              <a:spcAft>
                <a:spcPts val="0"/>
              </a:spcAft>
              <a:buClr>
                <a:schemeClr val="accent1"/>
              </a:buClr>
              <a:buSzPts val="3200"/>
              <a:buFont typeface="Calibri"/>
              <a:buChar char="●"/>
              <a:defRPr sz="32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27" name="Google Shape;27;g1c4448de79a_0_259"/>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ctr" anchorCtr="0">
            <a:noAutofit/>
          </a:bodyPr>
          <a:lstStyle>
            <a:lvl1pPr marL="457200" marR="0" lvl="0" indent="-381000"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1pPr>
            <a:lvl2pPr marL="914400" marR="0" lvl="1"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L="1371600" marR="0" lvl="2"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3pPr>
            <a:lvl4pPr marL="1828800" marR="0" lvl="3"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4pPr>
            <a:lvl5pPr marL="2286000" marR="0" lvl="4"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5pPr>
            <a:lvl6pPr marL="2743200" marR="0" lvl="5"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6pPr>
            <a:lvl7pPr marL="3200400" marR="0" lvl="6"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7pPr>
            <a:lvl8pPr marL="3657600" marR="0" lvl="7"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8pPr>
            <a:lvl9pPr marL="4114800" marR="0" lvl="8"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28" name="Google Shape;28;g1c4448de79a_0_25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24319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g1c4448de79a_0_265"/>
          <p:cNvSpPr txBox="1">
            <a:spLocks noGrp="1"/>
          </p:cNvSpPr>
          <p:nvPr>
            <p:ph type="title"/>
          </p:nvPr>
        </p:nvSpPr>
        <p:spPr>
          <a:xfrm>
            <a:off x="609600" y="693313"/>
            <a:ext cx="10972800" cy="1143300"/>
          </a:xfrm>
          <a:prstGeom prst="rect">
            <a:avLst/>
          </a:prstGeom>
          <a:noFill/>
          <a:ln>
            <a:noFill/>
          </a:ln>
        </p:spPr>
        <p:txBody>
          <a:bodyPr spcFirstLastPara="1" wrap="square" lIns="121900" tIns="60925" rIns="121900" bIns="60925" anchor="t" anchorCtr="0">
            <a:noAutofit/>
          </a:bodyPr>
          <a:lstStyle>
            <a:lvl1pPr marR="0" lvl="0" algn="ctr" rtl="0">
              <a:lnSpc>
                <a:spcPct val="100000"/>
              </a:lnSpc>
              <a:spcBef>
                <a:spcPts val="0"/>
              </a:spcBef>
              <a:spcAft>
                <a:spcPts val="0"/>
              </a:spcAft>
              <a:buClr>
                <a:schemeClr val="dk1"/>
              </a:buClr>
              <a:buSzPts val="5900"/>
              <a:buFont typeface="Calibri"/>
              <a:buNone/>
              <a:defRPr sz="59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31" name="Google Shape;31;g1c4448de79a_0_265"/>
          <p:cNvSpPr txBox="1">
            <a:spLocks noGrp="1"/>
          </p:cNvSpPr>
          <p:nvPr>
            <p:ph type="body" idx="1"/>
          </p:nvPr>
        </p:nvSpPr>
        <p:spPr>
          <a:xfrm>
            <a:off x="609600" y="1676400"/>
            <a:ext cx="5384700" cy="4526100"/>
          </a:xfrm>
          <a:prstGeom prst="rect">
            <a:avLst/>
          </a:prstGeom>
          <a:noFill/>
          <a:ln>
            <a:noFill/>
          </a:ln>
        </p:spPr>
        <p:txBody>
          <a:bodyPr spcFirstLastPara="1" wrap="square" lIns="121900" tIns="60925" rIns="121900" bIns="60925" anchor="t" anchorCtr="0">
            <a:noAutofit/>
          </a:bodyPr>
          <a:lstStyle>
            <a:lvl1pPr marL="457200" marR="0" lvl="0" indent="-463550"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1pPr>
            <a:lvl2pPr marL="914400" marR="0" lvl="1" indent="-431800"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3pPr>
            <a:lvl4pPr marL="1828800" marR="0" lvl="3"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32" name="Google Shape;32;g1c4448de79a_0_265"/>
          <p:cNvSpPr txBox="1">
            <a:spLocks noGrp="1"/>
          </p:cNvSpPr>
          <p:nvPr>
            <p:ph type="body" idx="2"/>
          </p:nvPr>
        </p:nvSpPr>
        <p:spPr>
          <a:xfrm>
            <a:off x="6197600" y="1676400"/>
            <a:ext cx="5384700" cy="4526100"/>
          </a:xfrm>
          <a:prstGeom prst="rect">
            <a:avLst/>
          </a:prstGeom>
          <a:noFill/>
          <a:ln>
            <a:noFill/>
          </a:ln>
        </p:spPr>
        <p:txBody>
          <a:bodyPr spcFirstLastPara="1" wrap="square" lIns="121900" tIns="60925" rIns="121900" bIns="60925" anchor="t" anchorCtr="0">
            <a:noAutofit/>
          </a:bodyPr>
          <a:lstStyle>
            <a:lvl1pPr marL="457200" marR="0" lvl="0" indent="-463550"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1pPr>
            <a:lvl2pPr marL="914400" marR="0" lvl="1" indent="-431800"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3pPr>
            <a:lvl4pPr marL="1828800" marR="0" lvl="3"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33" name="Google Shape;33;g1c4448de79a_0_265"/>
          <p:cNvSpPr txBox="1">
            <a:spLocks noGrp="1"/>
          </p:cNvSpPr>
          <p:nvPr>
            <p:ph type="sldNum" idx="12"/>
          </p:nvPr>
        </p:nvSpPr>
        <p:spPr>
          <a:xfrm>
            <a:off x="11128045" y="6289109"/>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9522645"/>
      </p:ext>
    </p:extLst>
  </p:cSld>
  <p:clrMapOvr>
    <a:masterClrMapping/>
  </p:clrMapOvr>
  <p:extLst>
    <p:ext uri="{DCECCB84-F9BA-43D5-87BE-67443E8EF086}">
      <p15:sldGuideLst xmlns:p15="http://schemas.microsoft.com/office/powerpoint/2012/main">
        <p15:guide id="1" orient="horz" pos="576">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34"/>
        <p:cNvGrpSpPr/>
        <p:nvPr/>
      </p:nvGrpSpPr>
      <p:grpSpPr>
        <a:xfrm>
          <a:off x="0" y="0"/>
          <a:ext cx="0" cy="0"/>
          <a:chOff x="0" y="0"/>
          <a:chExt cx="0" cy="0"/>
        </a:xfrm>
      </p:grpSpPr>
      <p:sp>
        <p:nvSpPr>
          <p:cNvPr id="35" name="Google Shape;35;g1c4448de79a_0_276"/>
          <p:cNvSpPr txBox="1">
            <a:spLocks noGrp="1"/>
          </p:cNvSpPr>
          <p:nvPr>
            <p:ph type="title"/>
          </p:nvPr>
        </p:nvSpPr>
        <p:spPr>
          <a:xfrm>
            <a:off x="609600" y="684508"/>
            <a:ext cx="10972800" cy="11430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100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 name="Google Shape;36;g1c4448de79a_0_276"/>
          <p:cNvSpPr txBox="1">
            <a:spLocks noGrp="1"/>
          </p:cNvSpPr>
          <p:nvPr>
            <p:ph type="body" idx="1"/>
          </p:nvPr>
        </p:nvSpPr>
        <p:spPr>
          <a:xfrm>
            <a:off x="609600" y="1600200"/>
            <a:ext cx="10972800" cy="45261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 name="Google Shape;37;g1c4448de79a_0_276"/>
          <p:cNvSpPr txBox="1">
            <a:spLocks noGrp="1"/>
          </p:cNvSpPr>
          <p:nvPr>
            <p:ph type="sldNum" idx="12"/>
          </p:nvPr>
        </p:nvSpPr>
        <p:spPr>
          <a:xfrm>
            <a:off x="11128045" y="6289109"/>
            <a:ext cx="731700" cy="5250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5595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Rhode Island">
  <p:cSld name="Section Header Rhode Island">
    <p:spTree>
      <p:nvGrpSpPr>
        <p:cNvPr id="1" name="Shape 45"/>
        <p:cNvGrpSpPr/>
        <p:nvPr/>
      </p:nvGrpSpPr>
      <p:grpSpPr>
        <a:xfrm>
          <a:off x="0" y="0"/>
          <a:ext cx="0" cy="0"/>
          <a:chOff x="0" y="0"/>
          <a:chExt cx="0" cy="0"/>
        </a:xfrm>
      </p:grpSpPr>
      <p:sp>
        <p:nvSpPr>
          <p:cNvPr id="46" name="Google Shape;46;g1c4448de79a_0_287"/>
          <p:cNvSpPr/>
          <p:nvPr/>
        </p:nvSpPr>
        <p:spPr>
          <a:xfrm>
            <a:off x="-11708" y="-14725"/>
            <a:ext cx="12192000" cy="7437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g1c4448de79a_0_287"/>
          <p:cNvSpPr txBox="1">
            <a:spLocks noGrp="1"/>
          </p:cNvSpPr>
          <p:nvPr>
            <p:ph type="title"/>
          </p:nvPr>
        </p:nvSpPr>
        <p:spPr>
          <a:xfrm>
            <a:off x="732700" y="1315975"/>
            <a:ext cx="4973100" cy="1362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0"/>
              </a:spcBef>
              <a:spcAft>
                <a:spcPts val="0"/>
              </a:spcAft>
              <a:buClr>
                <a:srgbClr val="2D659C"/>
              </a:buClr>
              <a:buSzPts val="5300"/>
              <a:buFont typeface="Calibri"/>
              <a:buNone/>
              <a:defRPr sz="5300" b="0" i="0" u="none" strike="noStrike" cap="none">
                <a:solidFill>
                  <a:srgbClr val="2D659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48" name="Google Shape;48;g1c4448de79a_0_287"/>
          <p:cNvSpPr txBox="1">
            <a:spLocks noGrp="1"/>
          </p:cNvSpPr>
          <p:nvPr>
            <p:ph type="body" idx="1"/>
          </p:nvPr>
        </p:nvSpPr>
        <p:spPr>
          <a:xfrm>
            <a:off x="732700" y="3003250"/>
            <a:ext cx="4773900" cy="3292800"/>
          </a:xfrm>
          <a:prstGeom prst="rect">
            <a:avLst/>
          </a:prstGeom>
          <a:noFill/>
          <a:ln>
            <a:noFill/>
          </a:ln>
        </p:spPr>
        <p:txBody>
          <a:bodyPr spcFirstLastPara="1" wrap="square" lIns="121900" tIns="60925" rIns="121900" bIns="60925" anchor="ctr" anchorCtr="0">
            <a:noAutofit/>
          </a:bodyPr>
          <a:lstStyle>
            <a:lvl1pPr marL="457200" marR="0" lvl="0" indent="-228600" algn="l" rtl="0">
              <a:lnSpc>
                <a:spcPct val="100000"/>
              </a:lnSpc>
              <a:spcBef>
                <a:spcPts val="50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400"/>
              </a:spcBef>
              <a:spcAft>
                <a:spcPts val="0"/>
              </a:spcAft>
              <a:buClr>
                <a:srgbClr val="888888"/>
              </a:buClr>
              <a:buSzPts val="2100"/>
              <a:buFont typeface="Arial"/>
              <a:buNone/>
              <a:defRPr sz="21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9pPr>
          </a:lstStyle>
          <a:p>
            <a:endParaRPr/>
          </a:p>
        </p:txBody>
      </p:sp>
      <p:pic>
        <p:nvPicPr>
          <p:cNvPr id="49" name="Google Shape;49;g1c4448de79a_0_287"/>
          <p:cNvPicPr preferRelativeResize="0"/>
          <p:nvPr/>
        </p:nvPicPr>
        <p:blipFill rotWithShape="1">
          <a:blip r:embed="rId2">
            <a:alphaModFix/>
          </a:blip>
          <a:srcRect l="26768" r="34651" b="4159"/>
          <a:stretch/>
        </p:blipFill>
        <p:spPr>
          <a:xfrm>
            <a:off x="6634467" y="-14725"/>
            <a:ext cx="5569101" cy="6916628"/>
          </a:xfrm>
          <a:prstGeom prst="rect">
            <a:avLst/>
          </a:prstGeom>
          <a:noFill/>
          <a:ln>
            <a:noFill/>
          </a:ln>
        </p:spPr>
      </p:pic>
      <p:sp>
        <p:nvSpPr>
          <p:cNvPr id="50" name="Google Shape;50;g1c4448de79a_0_287"/>
          <p:cNvSpPr txBox="1">
            <a:spLocks noGrp="1"/>
          </p:cNvSpPr>
          <p:nvPr>
            <p:ph type="sldNum" idx="12"/>
          </p:nvPr>
        </p:nvSpPr>
        <p:spPr>
          <a:xfrm>
            <a:off x="11128045" y="6289109"/>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900"/>
              <a:buFont typeface="Arial"/>
              <a:buNone/>
              <a:defRPr sz="1900" b="1"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900"/>
              <a:buFont typeface="Arial"/>
              <a:buNone/>
              <a:defRPr sz="1900" b="1"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900"/>
              <a:buFont typeface="Arial"/>
              <a:buNone/>
              <a:defRPr sz="1900" b="1"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900"/>
              <a:buFont typeface="Arial"/>
              <a:buNone/>
              <a:defRPr sz="1900" b="1"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900"/>
              <a:buFont typeface="Arial"/>
              <a:buNone/>
              <a:defRPr sz="1900" b="1"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900"/>
              <a:buFont typeface="Arial"/>
              <a:buNone/>
              <a:defRPr sz="1900" b="1"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900"/>
              <a:buFont typeface="Arial"/>
              <a:buNone/>
              <a:defRPr sz="1900" b="1"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900"/>
              <a:buFont typeface="Arial"/>
              <a:buNone/>
              <a:defRPr sz="1900" b="1"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900"/>
              <a:buFont typeface="Arial"/>
              <a:buNone/>
              <a:defRPr sz="1900" b="1"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28302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
        <p:nvSpPr>
          <p:cNvPr id="23" name="Google Shape;23;p23"/>
          <p:cNvSpPr txBox="1">
            <a:spLocks noGrp="1"/>
          </p:cNvSpPr>
          <p:nvPr>
            <p:ph type="sldNum" idx="12"/>
          </p:nvPr>
        </p:nvSpPr>
        <p:spPr>
          <a:xfrm>
            <a:off x="11292840" y="6172200"/>
            <a:ext cx="914400" cy="593700"/>
          </a:xfrm>
          <a:prstGeom prst="rect">
            <a:avLst/>
          </a:prstGeom>
          <a:noFill/>
          <a:ln>
            <a:noFill/>
          </a:ln>
        </p:spPr>
        <p:txBody>
          <a:bodyPr spcFirstLastPara="1" wrap="square" lIns="45700" tIns="45700" rIns="45700" bIns="45700" anchor="ctr" anchorCtr="0">
            <a:noAutofit/>
          </a:bodyPr>
          <a:lstStyle>
            <a:lvl1pPr marL="0" marR="0" lvl="0" indent="0" algn="ct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1"/>
        <p:cNvGrpSpPr/>
        <p:nvPr/>
      </p:nvGrpSpPr>
      <p:grpSpPr>
        <a:xfrm>
          <a:off x="0" y="0"/>
          <a:ext cx="0" cy="0"/>
          <a:chOff x="0" y="0"/>
          <a:chExt cx="0" cy="0"/>
        </a:xfrm>
      </p:grpSpPr>
      <p:sp>
        <p:nvSpPr>
          <p:cNvPr id="52" name="Google Shape;52;g1c4448de79a_0_29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lvl1pPr marR="0" lvl="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53" name="Google Shape;53;g1c4448de79a_0_293"/>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ctr" anchorCtr="0">
            <a:noAutofit/>
          </a:bodyPr>
          <a:lstStyle>
            <a:lvl1pPr marL="457200" marR="0" lvl="0"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L="914400" marR="0" lvl="1"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3pPr>
            <a:lvl4pPr marL="1828800" marR="0" lvl="3"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4pPr>
            <a:lvl5pPr marL="2286000" marR="0" lvl="4"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5pPr>
            <a:lvl6pPr marL="2743200" marR="0" lvl="5"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6pPr>
            <a:lvl7pPr marL="3200400" marR="0" lvl="6"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7pPr>
            <a:lvl8pPr marL="3657600" marR="0" lvl="7"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8pPr>
            <a:lvl9pPr marL="4114800" marR="0" lvl="8"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54" name="Google Shape;54;g1c4448de79a_0_293"/>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ctr" anchorCtr="0">
            <a:noAutofit/>
          </a:bodyPr>
          <a:lstStyle>
            <a:lvl1pPr marL="457200" marR="0" lvl="0"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L="914400" marR="0" lvl="1"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3pPr>
            <a:lvl4pPr marL="1828800" marR="0" lvl="3"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4pPr>
            <a:lvl5pPr marL="2286000" marR="0" lvl="4"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5pPr>
            <a:lvl6pPr marL="2743200" marR="0" lvl="5"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6pPr>
            <a:lvl7pPr marL="3200400" marR="0" lvl="6"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7pPr>
            <a:lvl8pPr marL="3657600" marR="0" lvl="7"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8pPr>
            <a:lvl9pPr marL="4114800" marR="0" lvl="8"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55" name="Google Shape;55;g1c4448de79a_0_29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93448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6"/>
        <p:cNvGrpSpPr/>
        <p:nvPr/>
      </p:nvGrpSpPr>
      <p:grpSpPr>
        <a:xfrm>
          <a:off x="0" y="0"/>
          <a:ext cx="0" cy="0"/>
          <a:chOff x="0" y="0"/>
          <a:chExt cx="0" cy="0"/>
        </a:xfrm>
      </p:grpSpPr>
      <p:sp>
        <p:nvSpPr>
          <p:cNvPr id="57" name="Google Shape;57;g1c4448de79a_0_298"/>
          <p:cNvSpPr txBox="1">
            <a:spLocks noGrp="1"/>
          </p:cNvSpPr>
          <p:nvPr>
            <p:ph type="ctrTitle"/>
          </p:nvPr>
        </p:nvSpPr>
        <p:spPr>
          <a:xfrm>
            <a:off x="914400" y="2130425"/>
            <a:ext cx="10363200" cy="1470000"/>
          </a:xfrm>
          <a:prstGeom prst="rect">
            <a:avLst/>
          </a:prstGeom>
          <a:noFill/>
          <a:ln>
            <a:noFill/>
          </a:ln>
        </p:spPr>
        <p:txBody>
          <a:bodyPr spcFirstLastPara="1" wrap="square" lIns="121900" tIns="60925" rIns="121900" bIns="60925" anchor="t" anchorCtr="0">
            <a:noAutofit/>
          </a:bodyPr>
          <a:lstStyle>
            <a:lvl1pPr marR="0" lvl="0" algn="ctr" rtl="0">
              <a:lnSpc>
                <a:spcPct val="100000"/>
              </a:lnSpc>
              <a:spcBef>
                <a:spcPts val="0"/>
              </a:spcBef>
              <a:spcAft>
                <a:spcPts val="0"/>
              </a:spcAft>
              <a:buClr>
                <a:srgbClr val="2D659C"/>
              </a:buClr>
              <a:buSzPts val="6100"/>
              <a:buFont typeface="Calibri"/>
              <a:buNone/>
              <a:defRPr sz="6100" b="0" i="0" u="none" strike="noStrike" cap="none">
                <a:solidFill>
                  <a:srgbClr val="2D659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58" name="Google Shape;58;g1c4448de79a_0_298"/>
          <p:cNvSpPr txBox="1">
            <a:spLocks noGrp="1"/>
          </p:cNvSpPr>
          <p:nvPr>
            <p:ph type="subTitle" idx="1"/>
          </p:nvPr>
        </p:nvSpPr>
        <p:spPr>
          <a:xfrm>
            <a:off x="1828800" y="3016875"/>
            <a:ext cx="8534400" cy="1752900"/>
          </a:xfrm>
          <a:prstGeom prst="rect">
            <a:avLst/>
          </a:prstGeom>
          <a:noFill/>
          <a:ln>
            <a:noFill/>
          </a:ln>
        </p:spPr>
        <p:txBody>
          <a:bodyPr spcFirstLastPara="1" wrap="square" lIns="121900" tIns="60925" rIns="121900" bIns="60925" anchor="t" anchorCtr="0">
            <a:noAutofit/>
          </a:bodyPr>
          <a:lstStyle>
            <a:lvl1pPr marR="0" lvl="0" algn="ctr" rtl="0">
              <a:lnSpc>
                <a:spcPct val="100000"/>
              </a:lnSpc>
              <a:spcBef>
                <a:spcPts val="900"/>
              </a:spcBef>
              <a:spcAft>
                <a:spcPts val="0"/>
              </a:spcAft>
              <a:buClr>
                <a:srgbClr val="888888"/>
              </a:buClr>
              <a:buSzPts val="4300"/>
              <a:buFont typeface="Arial"/>
              <a:buNone/>
              <a:defRPr sz="4300" b="0" i="0" u="none" strike="noStrike" cap="none">
                <a:solidFill>
                  <a:srgbClr val="888888"/>
                </a:solidFill>
                <a:latin typeface="Calibri"/>
                <a:ea typeface="Calibri"/>
                <a:cs typeface="Calibri"/>
                <a:sym typeface="Calibri"/>
              </a:defRPr>
            </a:lvl1pPr>
            <a:lvl2pPr marR="0" lvl="1" algn="ctr" rtl="0">
              <a:lnSpc>
                <a:spcPct val="100000"/>
              </a:lnSpc>
              <a:spcBef>
                <a:spcPts val="700"/>
              </a:spcBef>
              <a:spcAft>
                <a:spcPts val="0"/>
              </a:spcAft>
              <a:buClr>
                <a:srgbClr val="888888"/>
              </a:buClr>
              <a:buSzPts val="3700"/>
              <a:buFont typeface="Arial"/>
              <a:buNone/>
              <a:defRPr sz="3700" b="0" i="0" u="none" strike="noStrike" cap="none">
                <a:solidFill>
                  <a:srgbClr val="888888"/>
                </a:solidFill>
                <a:latin typeface="Calibri"/>
                <a:ea typeface="Calibri"/>
                <a:cs typeface="Calibri"/>
                <a:sym typeface="Calibri"/>
              </a:defRPr>
            </a:lvl2pPr>
            <a:lvl3pPr marR="0" lvl="2" algn="ctr" rtl="0">
              <a:lnSpc>
                <a:spcPct val="100000"/>
              </a:lnSpc>
              <a:spcBef>
                <a:spcPts val="60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3pPr>
            <a:lvl4pPr marR="0" lvl="3" algn="ctr" rtl="0">
              <a:lnSpc>
                <a:spcPct val="100000"/>
              </a:lnSpc>
              <a:spcBef>
                <a:spcPts val="50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4pPr>
            <a:lvl5pPr marR="0" lvl="4" algn="ctr" rtl="0">
              <a:lnSpc>
                <a:spcPct val="100000"/>
              </a:lnSpc>
              <a:spcBef>
                <a:spcPts val="50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5pPr>
            <a:lvl6pPr marR="0" lvl="5" algn="ctr" rtl="0">
              <a:lnSpc>
                <a:spcPct val="100000"/>
              </a:lnSpc>
              <a:spcBef>
                <a:spcPts val="50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6pPr>
            <a:lvl7pPr marR="0" lvl="6" algn="ctr" rtl="0">
              <a:lnSpc>
                <a:spcPct val="100000"/>
              </a:lnSpc>
              <a:spcBef>
                <a:spcPts val="50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7pPr>
            <a:lvl8pPr marR="0" lvl="7" algn="ctr" rtl="0">
              <a:lnSpc>
                <a:spcPct val="100000"/>
              </a:lnSpc>
              <a:spcBef>
                <a:spcPts val="50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8pPr>
            <a:lvl9pPr marR="0" lvl="8" algn="ctr" rtl="0">
              <a:lnSpc>
                <a:spcPct val="100000"/>
              </a:lnSpc>
              <a:spcBef>
                <a:spcPts val="50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3872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Massachusetts">
  <p:cSld name="Section Header Massachusetts">
    <p:spTree>
      <p:nvGrpSpPr>
        <p:cNvPr id="1" name="Shape 59"/>
        <p:cNvGrpSpPr/>
        <p:nvPr/>
      </p:nvGrpSpPr>
      <p:grpSpPr>
        <a:xfrm>
          <a:off x="0" y="0"/>
          <a:ext cx="0" cy="0"/>
          <a:chOff x="0" y="0"/>
          <a:chExt cx="0" cy="0"/>
        </a:xfrm>
      </p:grpSpPr>
      <p:sp>
        <p:nvSpPr>
          <p:cNvPr id="60" name="Google Shape;60;g1c4448de79a_0_301"/>
          <p:cNvSpPr/>
          <p:nvPr/>
        </p:nvSpPr>
        <p:spPr>
          <a:xfrm>
            <a:off x="-11708" y="-14725"/>
            <a:ext cx="12192000" cy="7437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g1c4448de79a_0_301"/>
          <p:cNvSpPr txBox="1">
            <a:spLocks noGrp="1"/>
          </p:cNvSpPr>
          <p:nvPr>
            <p:ph type="title"/>
          </p:nvPr>
        </p:nvSpPr>
        <p:spPr>
          <a:xfrm>
            <a:off x="732700" y="1315975"/>
            <a:ext cx="4973100" cy="1362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0"/>
              </a:spcBef>
              <a:spcAft>
                <a:spcPts val="0"/>
              </a:spcAft>
              <a:buClr>
                <a:srgbClr val="2D659C"/>
              </a:buClr>
              <a:buSzPts val="5300"/>
              <a:buFont typeface="Calibri"/>
              <a:buNone/>
              <a:defRPr sz="5300" b="0" i="0" u="none" strike="noStrike" cap="none">
                <a:solidFill>
                  <a:srgbClr val="2D659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62" name="Google Shape;62;g1c4448de79a_0_301"/>
          <p:cNvSpPr txBox="1">
            <a:spLocks noGrp="1"/>
          </p:cNvSpPr>
          <p:nvPr>
            <p:ph type="body" idx="1"/>
          </p:nvPr>
        </p:nvSpPr>
        <p:spPr>
          <a:xfrm>
            <a:off x="732700" y="3003250"/>
            <a:ext cx="4773900" cy="3292800"/>
          </a:xfrm>
          <a:prstGeom prst="rect">
            <a:avLst/>
          </a:prstGeom>
          <a:noFill/>
          <a:ln>
            <a:noFill/>
          </a:ln>
        </p:spPr>
        <p:txBody>
          <a:bodyPr spcFirstLastPara="1" wrap="square" lIns="121900" tIns="60925" rIns="121900" bIns="60925" anchor="ctr" anchorCtr="0">
            <a:noAutofit/>
          </a:bodyPr>
          <a:lstStyle>
            <a:lvl1pPr marL="457200" marR="0" lvl="0" indent="-228600" algn="l" rtl="0">
              <a:lnSpc>
                <a:spcPct val="100000"/>
              </a:lnSpc>
              <a:spcBef>
                <a:spcPts val="50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400"/>
              </a:spcBef>
              <a:spcAft>
                <a:spcPts val="0"/>
              </a:spcAft>
              <a:buClr>
                <a:srgbClr val="888888"/>
              </a:buClr>
              <a:buSzPts val="2100"/>
              <a:buFont typeface="Arial"/>
              <a:buNone/>
              <a:defRPr sz="21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9pPr>
          </a:lstStyle>
          <a:p>
            <a:endParaRPr/>
          </a:p>
        </p:txBody>
      </p:sp>
      <p:sp>
        <p:nvSpPr>
          <p:cNvPr id="63" name="Google Shape;63;g1c4448de79a_0_301"/>
          <p:cNvSpPr txBox="1">
            <a:spLocks noGrp="1"/>
          </p:cNvSpPr>
          <p:nvPr>
            <p:ph type="sldNum" idx="12"/>
          </p:nvPr>
        </p:nvSpPr>
        <p:spPr>
          <a:xfrm>
            <a:off x="8737600" y="6356350"/>
            <a:ext cx="28449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4" name="Google Shape;64;g1c4448de79a_0_301"/>
          <p:cNvPicPr preferRelativeResize="0"/>
          <p:nvPr/>
        </p:nvPicPr>
        <p:blipFill rotWithShape="1">
          <a:blip r:embed="rId2">
            <a:alphaModFix/>
          </a:blip>
          <a:srcRect l="23908" r="31016"/>
          <a:stretch/>
        </p:blipFill>
        <p:spPr>
          <a:xfrm>
            <a:off x="6697000" y="-33700"/>
            <a:ext cx="5495006" cy="6925406"/>
          </a:xfrm>
          <a:prstGeom prst="rect">
            <a:avLst/>
          </a:prstGeom>
          <a:noFill/>
          <a:ln>
            <a:noFill/>
          </a:ln>
        </p:spPr>
      </p:pic>
    </p:spTree>
    <p:extLst>
      <p:ext uri="{BB962C8B-B14F-4D97-AF65-F5344CB8AC3E}">
        <p14:creationId xmlns:p14="http://schemas.microsoft.com/office/powerpoint/2010/main" val="19839484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5"/>
        <p:cNvGrpSpPr/>
        <p:nvPr/>
      </p:nvGrpSpPr>
      <p:grpSpPr>
        <a:xfrm>
          <a:off x="0" y="0"/>
          <a:ext cx="0" cy="0"/>
          <a:chOff x="0" y="0"/>
          <a:chExt cx="0" cy="0"/>
        </a:xfrm>
      </p:grpSpPr>
      <p:sp>
        <p:nvSpPr>
          <p:cNvPr id="66" name="Google Shape;66;g1c4448de79a_0_307"/>
          <p:cNvSpPr txBox="1">
            <a:spLocks noGrp="1"/>
          </p:cNvSpPr>
          <p:nvPr>
            <p:ph type="title"/>
          </p:nvPr>
        </p:nvSpPr>
        <p:spPr>
          <a:xfrm>
            <a:off x="551033" y="747225"/>
            <a:ext cx="10970700" cy="1143300"/>
          </a:xfrm>
          <a:prstGeom prst="rect">
            <a:avLst/>
          </a:prstGeom>
          <a:noFill/>
          <a:ln>
            <a:noFill/>
          </a:ln>
        </p:spPr>
        <p:txBody>
          <a:bodyPr spcFirstLastPara="1" wrap="square" lIns="121900" tIns="121900" rIns="121900" bIns="121900" anchor="t" anchorCtr="0">
            <a:noAutofit/>
          </a:bodyPr>
          <a:lstStyle>
            <a:lvl1pPr marR="0" lvl="0" algn="ctr" rtl="0">
              <a:lnSpc>
                <a:spcPct val="100000"/>
              </a:lnSpc>
              <a:spcBef>
                <a:spcPts val="1300"/>
              </a:spcBef>
              <a:spcAft>
                <a:spcPts val="0"/>
              </a:spcAft>
              <a:buClr>
                <a:schemeClr val="dk2"/>
              </a:buClr>
              <a:buSzPts val="4800"/>
              <a:buFont typeface="Arial"/>
              <a:buNone/>
              <a:defRPr sz="48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chemeClr val="dk2"/>
              </a:buClr>
              <a:buSzPts val="1900"/>
              <a:buFont typeface="Arial"/>
              <a:buNone/>
              <a:defRPr sz="24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900"/>
              <a:buFont typeface="Arial"/>
              <a:buNone/>
              <a:defRPr sz="24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900"/>
              <a:buFont typeface="Arial"/>
              <a:buNone/>
              <a:defRPr sz="24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900"/>
              <a:buFont typeface="Arial"/>
              <a:buNone/>
              <a:defRPr sz="24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1900"/>
              <a:buFont typeface="Arial"/>
              <a:buNone/>
              <a:defRPr sz="24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1900"/>
              <a:buFont typeface="Arial"/>
              <a:buNone/>
              <a:defRPr sz="24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1900"/>
              <a:buFont typeface="Arial"/>
              <a:buNone/>
              <a:defRPr sz="24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1900"/>
              <a:buFont typeface="Arial"/>
              <a:buNone/>
              <a:defRPr sz="2400" b="0" i="0" u="none" strike="noStrike" cap="none">
                <a:solidFill>
                  <a:schemeClr val="dk2"/>
                </a:solidFill>
                <a:latin typeface="Arial"/>
                <a:ea typeface="Arial"/>
                <a:cs typeface="Arial"/>
                <a:sym typeface="Arial"/>
              </a:defRPr>
            </a:lvl9pPr>
          </a:lstStyle>
          <a:p>
            <a:endParaRPr/>
          </a:p>
        </p:txBody>
      </p:sp>
      <p:sp>
        <p:nvSpPr>
          <p:cNvPr id="67" name="Google Shape;67;g1c4448de79a_0_307"/>
          <p:cNvSpPr txBox="1"/>
          <p:nvPr/>
        </p:nvSpPr>
        <p:spPr>
          <a:xfrm>
            <a:off x="315767" y="6126175"/>
            <a:ext cx="11355300" cy="775800"/>
          </a:xfrm>
          <a:prstGeom prst="rect">
            <a:avLst/>
          </a:prstGeom>
          <a:noFill/>
          <a:ln>
            <a:noFill/>
          </a:ln>
        </p:spPr>
        <p:txBody>
          <a:bodyPr spcFirstLastPara="1" wrap="square" lIns="121900" tIns="121900" rIns="121900" bIns="121900" anchor="t" anchorCtr="0">
            <a:spAutoFit/>
          </a:bodyPr>
          <a:lstStyle/>
          <a:p>
            <a:pPr marL="685800" marR="0" lvl="0" indent="0" algn="l" rtl="0">
              <a:lnSpc>
                <a:spcPct val="115000"/>
              </a:lnSpc>
              <a:spcBef>
                <a:spcPts val="1300"/>
              </a:spcBef>
              <a:spcAft>
                <a:spcPts val="1300"/>
              </a:spcAft>
              <a:buClr>
                <a:srgbClr val="000000"/>
              </a:buClr>
              <a:buSzPts val="1600"/>
              <a:buFont typeface="Arial"/>
              <a:buNone/>
            </a:pPr>
            <a:r>
              <a:rPr lang="en-US" sz="1600" b="1" i="0" u="none" strike="noStrike" cap="none">
                <a:solidFill>
                  <a:srgbClr val="000000"/>
                </a:solidFill>
                <a:latin typeface="Arial"/>
                <a:ea typeface="Arial"/>
                <a:cs typeface="Arial"/>
                <a:sym typeface="Arial"/>
              </a:rPr>
              <a:t>Future savings cannot be guaranteed because Basic Service rates change every six months for residential and commercial customers and every three months for industrial customers.</a:t>
            </a:r>
            <a:endParaRPr sz="1600" b="1"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74360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
        <p:cNvGrpSpPr/>
        <p:nvPr/>
      </p:nvGrpSpPr>
      <p:grpSpPr>
        <a:xfrm>
          <a:off x="0" y="0"/>
          <a:ext cx="0" cy="0"/>
          <a:chOff x="0" y="0"/>
          <a:chExt cx="0" cy="0"/>
        </a:xfrm>
      </p:grpSpPr>
      <p:sp>
        <p:nvSpPr>
          <p:cNvPr id="25" name="Google Shape;25;p24"/>
          <p:cNvSpPr txBox="1">
            <a:spLocks noGrp="1"/>
          </p:cNvSpPr>
          <p:nvPr>
            <p:ph type="title"/>
          </p:nvPr>
        </p:nvSpPr>
        <p:spPr>
          <a:xfrm>
            <a:off x="609600" y="693313"/>
            <a:ext cx="10972800" cy="1143300"/>
          </a:xfrm>
          <a:prstGeom prst="rect">
            <a:avLst/>
          </a:prstGeom>
          <a:noFill/>
          <a:ln>
            <a:noFill/>
          </a:ln>
        </p:spPr>
        <p:txBody>
          <a:bodyPr spcFirstLastPara="1" wrap="square" lIns="121900" tIns="60925" rIns="121900" bIns="60925" anchor="t" anchorCtr="0">
            <a:noAutofit/>
          </a:bodyPr>
          <a:lstStyle>
            <a:lvl1pPr marR="0" lvl="0" algn="ctr" rtl="0">
              <a:lnSpc>
                <a:spcPct val="100000"/>
              </a:lnSpc>
              <a:spcBef>
                <a:spcPts val="0"/>
              </a:spcBef>
              <a:spcAft>
                <a:spcPts val="0"/>
              </a:spcAft>
              <a:buClr>
                <a:schemeClr val="dk1"/>
              </a:buClr>
              <a:buSzPts val="5900"/>
              <a:buFont typeface="Calibri"/>
              <a:buNone/>
              <a:defRPr sz="59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26" name="Google Shape;26;p24"/>
          <p:cNvSpPr txBox="1">
            <a:spLocks noGrp="1"/>
          </p:cNvSpPr>
          <p:nvPr>
            <p:ph type="body" idx="1"/>
          </p:nvPr>
        </p:nvSpPr>
        <p:spPr>
          <a:xfrm>
            <a:off x="609600" y="1676400"/>
            <a:ext cx="5384700" cy="4526100"/>
          </a:xfrm>
          <a:prstGeom prst="rect">
            <a:avLst/>
          </a:prstGeom>
          <a:noFill/>
          <a:ln>
            <a:noFill/>
          </a:ln>
        </p:spPr>
        <p:txBody>
          <a:bodyPr spcFirstLastPara="1" wrap="square" lIns="121900" tIns="60925" rIns="121900" bIns="60925" anchor="t" anchorCtr="0">
            <a:noAutofit/>
          </a:bodyPr>
          <a:lstStyle>
            <a:lvl1pPr marL="457200" marR="0" lvl="0" indent="-463550"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1pPr>
            <a:lvl2pPr marL="914400" marR="0" lvl="1" indent="-431800"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3pPr>
            <a:lvl4pPr marL="1828800" marR="0" lvl="3"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27" name="Google Shape;27;p24"/>
          <p:cNvSpPr txBox="1">
            <a:spLocks noGrp="1"/>
          </p:cNvSpPr>
          <p:nvPr>
            <p:ph type="body" idx="2"/>
          </p:nvPr>
        </p:nvSpPr>
        <p:spPr>
          <a:xfrm>
            <a:off x="6197600" y="1676400"/>
            <a:ext cx="5384700" cy="4526100"/>
          </a:xfrm>
          <a:prstGeom prst="rect">
            <a:avLst/>
          </a:prstGeom>
          <a:noFill/>
          <a:ln>
            <a:noFill/>
          </a:ln>
        </p:spPr>
        <p:txBody>
          <a:bodyPr spcFirstLastPara="1" wrap="square" lIns="121900" tIns="60925" rIns="121900" bIns="60925" anchor="t" anchorCtr="0">
            <a:noAutofit/>
          </a:bodyPr>
          <a:lstStyle>
            <a:lvl1pPr marL="457200" marR="0" lvl="0" indent="-463550"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1pPr>
            <a:lvl2pPr marL="914400" marR="0" lvl="1" indent="-431800"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3pPr>
            <a:lvl4pPr marL="1828800" marR="0" lvl="3"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28" name="Google Shape;28;p24"/>
          <p:cNvSpPr txBox="1">
            <a:spLocks noGrp="1"/>
          </p:cNvSpPr>
          <p:nvPr>
            <p:ph type="sldNum" idx="12"/>
          </p:nvPr>
        </p:nvSpPr>
        <p:spPr>
          <a:xfrm>
            <a:off x="11128045" y="6289109"/>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576">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New Hampshire">
  <p:cSld name="SECTION_HEADER_1_2">
    <p:spTree>
      <p:nvGrpSpPr>
        <p:cNvPr id="1" name="Shape 29"/>
        <p:cNvGrpSpPr/>
        <p:nvPr/>
      </p:nvGrpSpPr>
      <p:grpSpPr>
        <a:xfrm>
          <a:off x="0" y="0"/>
          <a:ext cx="0" cy="0"/>
          <a:chOff x="0" y="0"/>
          <a:chExt cx="0" cy="0"/>
        </a:xfrm>
      </p:grpSpPr>
      <p:sp>
        <p:nvSpPr>
          <p:cNvPr id="30" name="Google Shape;30;p20"/>
          <p:cNvSpPr/>
          <p:nvPr/>
        </p:nvSpPr>
        <p:spPr>
          <a:xfrm>
            <a:off x="-11708" y="-14725"/>
            <a:ext cx="12192000" cy="7437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20"/>
          <p:cNvSpPr txBox="1">
            <a:spLocks noGrp="1"/>
          </p:cNvSpPr>
          <p:nvPr>
            <p:ph type="title"/>
          </p:nvPr>
        </p:nvSpPr>
        <p:spPr>
          <a:xfrm>
            <a:off x="732700" y="1315975"/>
            <a:ext cx="4973100" cy="1362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0"/>
              </a:spcBef>
              <a:spcAft>
                <a:spcPts val="0"/>
              </a:spcAft>
              <a:buClr>
                <a:srgbClr val="2D659C"/>
              </a:buClr>
              <a:buSzPts val="5300"/>
              <a:buFont typeface="Calibri"/>
              <a:buNone/>
              <a:defRPr sz="5300" b="0" i="0" u="none" strike="noStrike" cap="none">
                <a:solidFill>
                  <a:srgbClr val="2D659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32" name="Google Shape;32;p20"/>
          <p:cNvSpPr txBox="1">
            <a:spLocks noGrp="1"/>
          </p:cNvSpPr>
          <p:nvPr>
            <p:ph type="body" idx="1"/>
          </p:nvPr>
        </p:nvSpPr>
        <p:spPr>
          <a:xfrm>
            <a:off x="732700" y="3003250"/>
            <a:ext cx="4773900" cy="3292800"/>
          </a:xfrm>
          <a:prstGeom prst="rect">
            <a:avLst/>
          </a:prstGeom>
          <a:noFill/>
          <a:ln>
            <a:noFill/>
          </a:ln>
        </p:spPr>
        <p:txBody>
          <a:bodyPr spcFirstLastPara="1" wrap="square" lIns="121900" tIns="60925" rIns="121900" bIns="60925" anchor="ctr" anchorCtr="0">
            <a:noAutofit/>
          </a:bodyPr>
          <a:lstStyle>
            <a:lvl1pPr marL="457200" marR="0" lvl="0" indent="-228600" algn="l" rtl="0">
              <a:lnSpc>
                <a:spcPct val="100000"/>
              </a:lnSpc>
              <a:spcBef>
                <a:spcPts val="50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400"/>
              </a:spcBef>
              <a:spcAft>
                <a:spcPts val="0"/>
              </a:spcAft>
              <a:buClr>
                <a:srgbClr val="888888"/>
              </a:buClr>
              <a:buSzPts val="2100"/>
              <a:buFont typeface="Arial"/>
              <a:buNone/>
              <a:defRPr sz="21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9pPr>
          </a:lstStyle>
          <a:p>
            <a:endParaRPr/>
          </a:p>
        </p:txBody>
      </p:sp>
      <p:pic>
        <p:nvPicPr>
          <p:cNvPr id="33" name="Google Shape;33;p20"/>
          <p:cNvPicPr preferRelativeResize="0"/>
          <p:nvPr/>
        </p:nvPicPr>
        <p:blipFill rotWithShape="1">
          <a:blip r:embed="rId2">
            <a:alphaModFix/>
          </a:blip>
          <a:srcRect l="9787" r="54828"/>
          <a:stretch/>
        </p:blipFill>
        <p:spPr>
          <a:xfrm>
            <a:off x="6652109" y="-20525"/>
            <a:ext cx="5594669" cy="6899050"/>
          </a:xfrm>
          <a:prstGeom prst="rect">
            <a:avLst/>
          </a:prstGeom>
          <a:noFill/>
          <a:ln>
            <a:noFill/>
          </a:ln>
        </p:spPr>
      </p:pic>
      <p:sp>
        <p:nvSpPr>
          <p:cNvPr id="34" name="Google Shape;34;p20"/>
          <p:cNvSpPr txBox="1">
            <a:spLocks noGrp="1"/>
          </p:cNvSpPr>
          <p:nvPr>
            <p:ph type="sldNum" idx="12"/>
          </p:nvPr>
        </p:nvSpPr>
        <p:spPr>
          <a:xfrm>
            <a:off x="11128045" y="6289109"/>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900"/>
              <a:buFont typeface="Arial"/>
              <a:buNone/>
              <a:defRPr sz="1900" b="1"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900"/>
              <a:buFont typeface="Arial"/>
              <a:buNone/>
              <a:defRPr sz="1900" b="1"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900"/>
              <a:buFont typeface="Arial"/>
              <a:buNone/>
              <a:defRPr sz="1900" b="1"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900"/>
              <a:buFont typeface="Arial"/>
              <a:buNone/>
              <a:defRPr sz="1900" b="1"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900"/>
              <a:buFont typeface="Arial"/>
              <a:buNone/>
              <a:defRPr sz="1900" b="1"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900"/>
              <a:buFont typeface="Arial"/>
              <a:buNone/>
              <a:defRPr sz="1900" b="1"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900"/>
              <a:buFont typeface="Arial"/>
              <a:buNone/>
              <a:defRPr sz="1900" b="1"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900"/>
              <a:buFont typeface="Arial"/>
              <a:buNone/>
              <a:defRPr sz="1900" b="1"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900"/>
              <a:buFont typeface="Arial"/>
              <a:buNone/>
              <a:defRPr sz="1900" b="1"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35"/>
        <p:cNvGrpSpPr/>
        <p:nvPr/>
      </p:nvGrpSpPr>
      <p:grpSpPr>
        <a:xfrm>
          <a:off x="0" y="0"/>
          <a:ext cx="0" cy="0"/>
          <a:chOff x="0" y="0"/>
          <a:chExt cx="0" cy="0"/>
        </a:xfrm>
      </p:grpSpPr>
      <p:sp>
        <p:nvSpPr>
          <p:cNvPr id="36" name="Google Shape;36;g101f335d4aa_0_152"/>
          <p:cNvSpPr txBox="1">
            <a:spLocks noGrp="1"/>
          </p:cNvSpPr>
          <p:nvPr>
            <p:ph type="title"/>
          </p:nvPr>
        </p:nvSpPr>
        <p:spPr>
          <a:xfrm>
            <a:off x="609600" y="684508"/>
            <a:ext cx="10972800" cy="11430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100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7" name="Google Shape;37;g101f335d4aa_0_152"/>
          <p:cNvSpPr txBox="1">
            <a:spLocks noGrp="1"/>
          </p:cNvSpPr>
          <p:nvPr>
            <p:ph type="body" idx="1"/>
          </p:nvPr>
        </p:nvSpPr>
        <p:spPr>
          <a:xfrm>
            <a:off x="609600" y="1600200"/>
            <a:ext cx="10972800" cy="45261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 name="Google Shape;38;g101f335d4aa_0_152"/>
          <p:cNvSpPr txBox="1">
            <a:spLocks noGrp="1"/>
          </p:cNvSpPr>
          <p:nvPr>
            <p:ph type="sldNum" idx="12"/>
          </p:nvPr>
        </p:nvSpPr>
        <p:spPr>
          <a:xfrm>
            <a:off x="11128045" y="6289109"/>
            <a:ext cx="731700" cy="5250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
        <p:cNvGrpSpPr/>
        <p:nvPr/>
      </p:nvGrpSpPr>
      <p:grpSpPr>
        <a:xfrm>
          <a:off x="0" y="0"/>
          <a:ext cx="0" cy="0"/>
          <a:chOff x="0" y="0"/>
          <a:chExt cx="0" cy="0"/>
        </a:xfrm>
      </p:grpSpPr>
      <p:sp>
        <p:nvSpPr>
          <p:cNvPr id="40" name="Google Shape;40;p21"/>
          <p:cNvSpPr txBox="1">
            <a:spLocks noGrp="1"/>
          </p:cNvSpPr>
          <p:nvPr>
            <p:ph type="title"/>
          </p:nvPr>
        </p:nvSpPr>
        <p:spPr>
          <a:xfrm>
            <a:off x="609600" y="760701"/>
            <a:ext cx="10972800" cy="1143300"/>
          </a:xfrm>
          <a:prstGeom prst="rect">
            <a:avLst/>
          </a:prstGeom>
          <a:noFill/>
          <a:ln>
            <a:noFill/>
          </a:ln>
        </p:spPr>
        <p:txBody>
          <a:bodyPr spcFirstLastPara="1" wrap="square" lIns="121900" tIns="60925" rIns="121900" bIns="60925" anchor="t" anchorCtr="0">
            <a:noAutofit/>
          </a:bodyPr>
          <a:lstStyle>
            <a:lvl1pPr marR="0" lvl="0" algn="ctr" rtl="0">
              <a:lnSpc>
                <a:spcPct val="100000"/>
              </a:lnSpc>
              <a:spcBef>
                <a:spcPts val="0"/>
              </a:spcBef>
              <a:spcAft>
                <a:spcPts val="0"/>
              </a:spcAft>
              <a:buClr>
                <a:schemeClr val="dk1"/>
              </a:buClr>
              <a:buSzPts val="5900"/>
              <a:buFont typeface="Calibri"/>
              <a:buNone/>
              <a:defRPr sz="59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41" name="Google Shape;41;p21"/>
          <p:cNvSpPr txBox="1">
            <a:spLocks noGrp="1"/>
          </p:cNvSpPr>
          <p:nvPr>
            <p:ph type="sldNum" idx="12"/>
          </p:nvPr>
        </p:nvSpPr>
        <p:spPr>
          <a:xfrm>
            <a:off x="11128045" y="6289109"/>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2"/>
        <p:cNvGrpSpPr/>
        <p:nvPr/>
      </p:nvGrpSpPr>
      <p:grpSpPr>
        <a:xfrm>
          <a:off x="0" y="0"/>
          <a:ext cx="0" cy="0"/>
          <a:chOff x="0" y="0"/>
          <a:chExt cx="0" cy="0"/>
        </a:xfrm>
      </p:grpSpPr>
      <p:sp>
        <p:nvSpPr>
          <p:cNvPr id="43" name="Google Shape;43;p27"/>
          <p:cNvSpPr txBox="1">
            <a:spLocks noGrp="1"/>
          </p:cNvSpPr>
          <p:nvPr>
            <p:ph type="title"/>
          </p:nvPr>
        </p:nvSpPr>
        <p:spPr>
          <a:xfrm>
            <a:off x="609600" y="729273"/>
            <a:ext cx="10972800" cy="1143300"/>
          </a:xfrm>
          <a:prstGeom prst="rect">
            <a:avLst/>
          </a:prstGeom>
          <a:noFill/>
          <a:ln>
            <a:noFill/>
          </a:ln>
        </p:spPr>
        <p:txBody>
          <a:bodyPr spcFirstLastPara="1" wrap="square" lIns="121900" tIns="60925" rIns="121900" bIns="60925" anchor="t" anchorCtr="0">
            <a:noAutofit/>
          </a:bodyPr>
          <a:lstStyle>
            <a:lvl1pPr marR="0" lvl="0" algn="ctr" rtl="0">
              <a:lnSpc>
                <a:spcPct val="100000"/>
              </a:lnSpc>
              <a:spcBef>
                <a:spcPts val="0"/>
              </a:spcBef>
              <a:spcAft>
                <a:spcPts val="0"/>
              </a:spcAft>
              <a:buClr>
                <a:srgbClr val="2D659C"/>
              </a:buClr>
              <a:buSzPts val="5900"/>
              <a:buFont typeface="Calibri"/>
              <a:buNone/>
              <a:defRPr sz="5900" b="0" i="0" u="none" strike="noStrike" cap="none">
                <a:solidFill>
                  <a:srgbClr val="2D659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44" name="Google Shape;44;p27"/>
          <p:cNvSpPr txBox="1">
            <a:spLocks noGrp="1"/>
          </p:cNvSpPr>
          <p:nvPr>
            <p:ph type="body" idx="1"/>
          </p:nvPr>
        </p:nvSpPr>
        <p:spPr>
          <a:xfrm>
            <a:off x="609600" y="1600200"/>
            <a:ext cx="10972800" cy="4526100"/>
          </a:xfrm>
          <a:prstGeom prst="rect">
            <a:avLst/>
          </a:prstGeom>
          <a:noFill/>
          <a:ln>
            <a:noFill/>
          </a:ln>
        </p:spPr>
        <p:txBody>
          <a:bodyPr spcFirstLastPara="1" wrap="square" lIns="121900" tIns="60925" rIns="121900" bIns="60925" anchor="t" anchorCtr="0">
            <a:noAutofit/>
          </a:bodyPr>
          <a:lstStyle>
            <a:lvl1pPr marL="457200" marR="0" lvl="0" indent="-50165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L="914400" marR="0" lvl="1" indent="-463550"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45" name="Google Shape;45;p27"/>
          <p:cNvSpPr txBox="1">
            <a:spLocks noGrp="1"/>
          </p:cNvSpPr>
          <p:nvPr>
            <p:ph type="sldNum" idx="12"/>
          </p:nvPr>
        </p:nvSpPr>
        <p:spPr>
          <a:xfrm>
            <a:off x="11128045" y="6289109"/>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Rhode Island">
  <p:cSld name="SECTION_HEADER_1_1">
    <p:spTree>
      <p:nvGrpSpPr>
        <p:cNvPr id="1" name="Shape 46"/>
        <p:cNvGrpSpPr/>
        <p:nvPr/>
      </p:nvGrpSpPr>
      <p:grpSpPr>
        <a:xfrm>
          <a:off x="0" y="0"/>
          <a:ext cx="0" cy="0"/>
          <a:chOff x="0" y="0"/>
          <a:chExt cx="0" cy="0"/>
        </a:xfrm>
      </p:grpSpPr>
      <p:sp>
        <p:nvSpPr>
          <p:cNvPr id="47" name="Google Shape;47;p25"/>
          <p:cNvSpPr/>
          <p:nvPr/>
        </p:nvSpPr>
        <p:spPr>
          <a:xfrm>
            <a:off x="-11708" y="-14725"/>
            <a:ext cx="12192000" cy="7437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25"/>
          <p:cNvSpPr txBox="1">
            <a:spLocks noGrp="1"/>
          </p:cNvSpPr>
          <p:nvPr>
            <p:ph type="title"/>
          </p:nvPr>
        </p:nvSpPr>
        <p:spPr>
          <a:xfrm>
            <a:off x="732700" y="1315975"/>
            <a:ext cx="4973100" cy="1362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0"/>
              </a:spcBef>
              <a:spcAft>
                <a:spcPts val="0"/>
              </a:spcAft>
              <a:buClr>
                <a:srgbClr val="2D659C"/>
              </a:buClr>
              <a:buSzPts val="5300"/>
              <a:buFont typeface="Calibri"/>
              <a:buNone/>
              <a:defRPr sz="5300" b="0" i="0" u="none" strike="noStrike" cap="none">
                <a:solidFill>
                  <a:srgbClr val="2D659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49" name="Google Shape;49;p25"/>
          <p:cNvSpPr txBox="1">
            <a:spLocks noGrp="1"/>
          </p:cNvSpPr>
          <p:nvPr>
            <p:ph type="body" idx="1"/>
          </p:nvPr>
        </p:nvSpPr>
        <p:spPr>
          <a:xfrm>
            <a:off x="732700" y="3003250"/>
            <a:ext cx="4773900" cy="3292800"/>
          </a:xfrm>
          <a:prstGeom prst="rect">
            <a:avLst/>
          </a:prstGeom>
          <a:noFill/>
          <a:ln>
            <a:noFill/>
          </a:ln>
        </p:spPr>
        <p:txBody>
          <a:bodyPr spcFirstLastPara="1" wrap="square" lIns="121900" tIns="60925" rIns="121900" bIns="60925" anchor="ctr" anchorCtr="0">
            <a:noAutofit/>
          </a:bodyPr>
          <a:lstStyle>
            <a:lvl1pPr marL="457200" marR="0" lvl="0" indent="-228600" algn="l" rtl="0">
              <a:lnSpc>
                <a:spcPct val="100000"/>
              </a:lnSpc>
              <a:spcBef>
                <a:spcPts val="50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400"/>
              </a:spcBef>
              <a:spcAft>
                <a:spcPts val="0"/>
              </a:spcAft>
              <a:buClr>
                <a:srgbClr val="888888"/>
              </a:buClr>
              <a:buSzPts val="2100"/>
              <a:buFont typeface="Arial"/>
              <a:buNone/>
              <a:defRPr sz="21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4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9pPr>
          </a:lstStyle>
          <a:p>
            <a:endParaRPr/>
          </a:p>
        </p:txBody>
      </p:sp>
      <p:pic>
        <p:nvPicPr>
          <p:cNvPr id="50" name="Google Shape;50;p25"/>
          <p:cNvPicPr preferRelativeResize="0"/>
          <p:nvPr/>
        </p:nvPicPr>
        <p:blipFill rotWithShape="1">
          <a:blip r:embed="rId2">
            <a:alphaModFix/>
          </a:blip>
          <a:srcRect l="26767" r="34656" b="4159"/>
          <a:stretch/>
        </p:blipFill>
        <p:spPr>
          <a:xfrm>
            <a:off x="6634467" y="-14725"/>
            <a:ext cx="5569101" cy="6916629"/>
          </a:xfrm>
          <a:prstGeom prst="rect">
            <a:avLst/>
          </a:prstGeom>
          <a:noFill/>
          <a:ln>
            <a:noFill/>
          </a:ln>
        </p:spPr>
      </p:pic>
      <p:sp>
        <p:nvSpPr>
          <p:cNvPr id="51" name="Google Shape;51;p25"/>
          <p:cNvSpPr txBox="1">
            <a:spLocks noGrp="1"/>
          </p:cNvSpPr>
          <p:nvPr>
            <p:ph type="sldNum" idx="12"/>
          </p:nvPr>
        </p:nvSpPr>
        <p:spPr>
          <a:xfrm>
            <a:off x="11128045" y="6289109"/>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900"/>
              <a:buFont typeface="Arial"/>
              <a:buNone/>
              <a:defRPr sz="1900" b="1"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900"/>
              <a:buFont typeface="Arial"/>
              <a:buNone/>
              <a:defRPr sz="1900" b="1"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900"/>
              <a:buFont typeface="Arial"/>
              <a:buNone/>
              <a:defRPr sz="1900" b="1"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900"/>
              <a:buFont typeface="Arial"/>
              <a:buNone/>
              <a:defRPr sz="1900" b="1"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900"/>
              <a:buFont typeface="Arial"/>
              <a:buNone/>
              <a:defRPr sz="1900" b="1"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900"/>
              <a:buFont typeface="Arial"/>
              <a:buNone/>
              <a:defRPr sz="1900" b="1"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900"/>
              <a:buFont typeface="Arial"/>
              <a:buNone/>
              <a:defRPr sz="1900" b="1"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900"/>
              <a:buFont typeface="Arial"/>
              <a:buNone/>
              <a:defRPr sz="1900" b="1"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900"/>
              <a:buFont typeface="Arial"/>
              <a:buNone/>
              <a:defRPr sz="1900" b="1"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2"/>
        <p:cNvGrpSpPr/>
        <p:nvPr/>
      </p:nvGrpSpPr>
      <p:grpSpPr>
        <a:xfrm>
          <a:off x="0" y="0"/>
          <a:ext cx="0" cy="0"/>
          <a:chOff x="0" y="0"/>
          <a:chExt cx="0" cy="0"/>
        </a:xfrm>
      </p:grpSpPr>
      <p:sp>
        <p:nvSpPr>
          <p:cNvPr id="53" name="Google Shape;53;p2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lvl1pPr marR="0" lvl="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54" name="Google Shape;54;p26"/>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ctr" anchorCtr="0">
            <a:noAutofit/>
          </a:bodyPr>
          <a:lstStyle>
            <a:lvl1pPr marL="457200" marR="0" lvl="0"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L="914400" marR="0" lvl="1"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3pPr>
            <a:lvl4pPr marL="1828800" marR="0" lvl="3"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4pPr>
            <a:lvl5pPr marL="2286000" marR="0" lvl="4"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5pPr>
            <a:lvl6pPr marL="2743200" marR="0" lvl="5"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6pPr>
            <a:lvl7pPr marL="3200400" marR="0" lvl="6"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7pPr>
            <a:lvl8pPr marL="3657600" marR="0" lvl="7"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8pPr>
            <a:lvl9pPr marL="4114800" marR="0" lvl="8"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55" name="Google Shape;55;p26"/>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ctr" anchorCtr="0">
            <a:noAutofit/>
          </a:bodyPr>
          <a:lstStyle>
            <a:lvl1pPr marL="457200" marR="0" lvl="0"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L="914400" marR="0" lvl="1"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3pPr>
            <a:lvl4pPr marL="1828800" marR="0" lvl="3"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4pPr>
            <a:lvl5pPr marL="2286000" marR="0" lvl="4"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5pPr>
            <a:lvl6pPr marL="2743200" marR="0" lvl="5"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6pPr>
            <a:lvl7pPr marL="3200400" marR="0" lvl="6"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7pPr>
            <a:lvl8pPr marL="3657600" marR="0" lvl="7"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8pPr>
            <a:lvl9pPr marL="4114800" marR="0" lvl="8"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56" name="Google Shape;56;p2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p:nvPr/>
        </p:nvSpPr>
        <p:spPr>
          <a:xfrm>
            <a:off x="-15475" y="-8775"/>
            <a:ext cx="12272700" cy="711300"/>
          </a:xfrm>
          <a:prstGeom prst="rect">
            <a:avLst/>
          </a:prstGeom>
          <a:solidFill>
            <a:srgbClr val="2D65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18"/>
          <p:cNvSpPr txBox="1">
            <a:spLocks noGrp="1"/>
          </p:cNvSpPr>
          <p:nvPr>
            <p:ph type="sldNum" idx="12"/>
          </p:nvPr>
        </p:nvSpPr>
        <p:spPr>
          <a:xfrm>
            <a:off x="11128045" y="6289109"/>
            <a:ext cx="731700" cy="524700"/>
          </a:xfrm>
          <a:prstGeom prst="rect">
            <a:avLst/>
          </a:prstGeom>
          <a:noFill/>
          <a:ln>
            <a:noFill/>
          </a:ln>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2" name="Google Shape;12;p18"/>
          <p:cNvPicPr preferRelativeResize="0"/>
          <p:nvPr/>
        </p:nvPicPr>
        <p:blipFill rotWithShape="1">
          <a:blip r:embed="rId14">
            <a:alphaModFix/>
          </a:blip>
          <a:srcRect/>
          <a:stretch/>
        </p:blipFill>
        <p:spPr>
          <a:xfrm>
            <a:off x="6688350" y="146861"/>
            <a:ext cx="3190875" cy="400050"/>
          </a:xfrm>
          <a:prstGeom prst="rect">
            <a:avLst/>
          </a:prstGeom>
          <a:noFill/>
          <a:ln>
            <a:noFill/>
          </a:ln>
        </p:spPr>
      </p:pic>
      <p:pic>
        <p:nvPicPr>
          <p:cNvPr id="13" name="Google Shape;13;p18"/>
          <p:cNvPicPr preferRelativeResize="0"/>
          <p:nvPr/>
        </p:nvPicPr>
        <p:blipFill rotWithShape="1">
          <a:blip r:embed="rId15">
            <a:alphaModFix/>
          </a:blip>
          <a:srcRect/>
          <a:stretch/>
        </p:blipFill>
        <p:spPr>
          <a:xfrm>
            <a:off x="9787775" y="-192212"/>
            <a:ext cx="2071973" cy="10781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1c4448de79a_0_250"/>
          <p:cNvSpPr/>
          <p:nvPr/>
        </p:nvSpPr>
        <p:spPr>
          <a:xfrm>
            <a:off x="-15475" y="-8775"/>
            <a:ext cx="12272700" cy="711300"/>
          </a:xfrm>
          <a:prstGeom prst="rect">
            <a:avLst/>
          </a:prstGeom>
          <a:solidFill>
            <a:srgbClr val="2D65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g1c4448de79a_0_250"/>
          <p:cNvSpPr txBox="1">
            <a:spLocks noGrp="1"/>
          </p:cNvSpPr>
          <p:nvPr>
            <p:ph type="sldNum" idx="12"/>
          </p:nvPr>
        </p:nvSpPr>
        <p:spPr>
          <a:xfrm>
            <a:off x="11128045" y="6289109"/>
            <a:ext cx="731700" cy="524700"/>
          </a:xfrm>
          <a:prstGeom prst="rect">
            <a:avLst/>
          </a:prstGeom>
          <a:noFill/>
          <a:ln>
            <a:noFill/>
          </a:ln>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900"/>
              <a:buFont typeface="Arial"/>
              <a:buNone/>
              <a:defRPr sz="19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2" name="Google Shape;12;g1c4448de79a_0_250"/>
          <p:cNvPicPr preferRelativeResize="0"/>
          <p:nvPr/>
        </p:nvPicPr>
        <p:blipFill rotWithShape="1">
          <a:blip r:embed="rId13">
            <a:alphaModFix/>
          </a:blip>
          <a:srcRect/>
          <a:stretch/>
        </p:blipFill>
        <p:spPr>
          <a:xfrm>
            <a:off x="9787775" y="-192212"/>
            <a:ext cx="2071973" cy="1078175"/>
          </a:xfrm>
          <a:prstGeom prst="rect">
            <a:avLst/>
          </a:prstGeom>
          <a:noFill/>
          <a:ln>
            <a:noFill/>
          </a:ln>
        </p:spPr>
      </p:pic>
    </p:spTree>
    <p:extLst>
      <p:ext uri="{BB962C8B-B14F-4D97-AF65-F5344CB8AC3E}">
        <p14:creationId xmlns:p14="http://schemas.microsoft.com/office/powerpoint/2010/main" val="823937364"/>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71" r:id="rId7"/>
    <p:sldLayoutId id="2147483672" r:id="rId8"/>
    <p:sldLayoutId id="2147483673" r:id="rId9"/>
    <p:sldLayoutId id="2147483674" r:id="rId10"/>
    <p:sldLayoutId id="214748367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hyperlink" Target="http://wcac.org/public/public-shows/specials/waltham-cea-espanol" TargetMode="External"/><Relationship Id="rId4" Type="http://schemas.openxmlformats.org/officeDocument/2006/relationships/hyperlink" Target="http://wcac.org/public/public-shows/specials/waltham-cea-english"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
          <p:cNvSpPr txBox="1">
            <a:spLocks noGrp="1"/>
          </p:cNvSpPr>
          <p:nvPr>
            <p:ph type="title" idx="4294967295"/>
          </p:nvPr>
        </p:nvSpPr>
        <p:spPr>
          <a:xfrm>
            <a:off x="6524625" y="1012825"/>
            <a:ext cx="5667375" cy="4659313"/>
          </a:xfrm>
          <a:prstGeom prst="rect">
            <a:avLst/>
          </a:prstGeom>
          <a:noFill/>
          <a:ln>
            <a:noFill/>
          </a:ln>
        </p:spPr>
        <p:txBody>
          <a:bodyPr spcFirstLastPara="1" wrap="square" lIns="121900" tIns="60925" rIns="121900" bIns="60925" anchor="t" anchorCtr="0">
            <a:noAutofit/>
          </a:bodyPr>
          <a:lstStyle/>
          <a:p>
            <a:pPr marL="0" lvl="0" indent="0" algn="l" rtl="0">
              <a:lnSpc>
                <a:spcPct val="100000"/>
              </a:lnSpc>
              <a:spcBef>
                <a:spcPts val="0"/>
              </a:spcBef>
              <a:spcAft>
                <a:spcPts val="0"/>
              </a:spcAft>
              <a:buSzPts val="5300"/>
              <a:buNone/>
            </a:pPr>
            <a:r>
              <a:rPr lang="en-US" sz="6000" b="1" dirty="0">
                <a:solidFill>
                  <a:srgbClr val="002060"/>
                </a:solidFill>
              </a:rPr>
              <a:t>Derry</a:t>
            </a:r>
            <a:endParaRPr sz="6000" b="1" dirty="0">
              <a:solidFill>
                <a:srgbClr val="002060"/>
              </a:solidFill>
            </a:endParaRPr>
          </a:p>
          <a:p>
            <a:pPr marL="0" lvl="0" indent="0" algn="l" rtl="0">
              <a:lnSpc>
                <a:spcPct val="100000"/>
              </a:lnSpc>
              <a:spcBef>
                <a:spcPts val="0"/>
              </a:spcBef>
              <a:spcAft>
                <a:spcPts val="0"/>
              </a:spcAft>
              <a:buSzPts val="5300"/>
              <a:buNone/>
            </a:pPr>
            <a:r>
              <a:rPr lang="en-US" sz="6000" b="1" dirty="0">
                <a:solidFill>
                  <a:srgbClr val="002060"/>
                </a:solidFill>
              </a:rPr>
              <a:t>Community </a:t>
            </a:r>
            <a:br>
              <a:rPr lang="en-US" sz="6000" b="1" dirty="0">
                <a:solidFill>
                  <a:srgbClr val="002060"/>
                </a:solidFill>
              </a:rPr>
            </a:br>
            <a:r>
              <a:rPr lang="en-US" sz="6000" b="1" dirty="0">
                <a:solidFill>
                  <a:srgbClr val="002060"/>
                </a:solidFill>
              </a:rPr>
              <a:t>Power </a:t>
            </a:r>
            <a:endParaRPr sz="6000" b="1" dirty="0">
              <a:solidFill>
                <a:srgbClr val="002060"/>
              </a:solidFill>
            </a:endParaRPr>
          </a:p>
          <a:p>
            <a:pPr marL="0" lvl="0" indent="0" algn="l" rtl="0">
              <a:lnSpc>
                <a:spcPct val="150000"/>
              </a:lnSpc>
              <a:spcBef>
                <a:spcPts val="1800"/>
              </a:spcBef>
              <a:spcAft>
                <a:spcPts val="0"/>
              </a:spcAft>
              <a:buSzPts val="5300"/>
              <a:buNone/>
            </a:pPr>
            <a:r>
              <a:rPr lang="en-US" sz="4100" dirty="0">
                <a:solidFill>
                  <a:schemeClr val="bg2"/>
                </a:solidFill>
              </a:rPr>
              <a:t>With Standard Power</a:t>
            </a:r>
            <a:endParaRPr sz="4100" dirty="0">
              <a:solidFill>
                <a:schemeClr val="bg2"/>
              </a:solidFill>
            </a:endParaRPr>
          </a:p>
        </p:txBody>
      </p:sp>
      <p:sp>
        <p:nvSpPr>
          <p:cNvPr id="75" name="Google Shape;75;p1"/>
          <p:cNvSpPr txBox="1"/>
          <p:nvPr/>
        </p:nvSpPr>
        <p:spPr>
          <a:xfrm>
            <a:off x="6524625" y="5600755"/>
            <a:ext cx="4408714"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002060"/>
                </a:solidFill>
                <a:latin typeface="+mn-lt"/>
                <a:ea typeface="Calibri"/>
                <a:cs typeface="Calibri"/>
                <a:sym typeface="Calibri"/>
              </a:rPr>
              <a:t>July 20, 2023 </a:t>
            </a:r>
            <a:endParaRPr sz="3200" b="0" i="0" u="none" strike="noStrike" cap="none" dirty="0">
              <a:solidFill>
                <a:srgbClr val="002060"/>
              </a:solidFill>
              <a:latin typeface="+mn-lt"/>
              <a:ea typeface="Calibri"/>
              <a:cs typeface="Calibri"/>
              <a:sym typeface="Calibri"/>
            </a:endParaRPr>
          </a:p>
        </p:txBody>
      </p:sp>
      <p:pic>
        <p:nvPicPr>
          <p:cNvPr id="2" name="Picture 1">
            <a:extLst>
              <a:ext uri="{FF2B5EF4-FFF2-40B4-BE49-F238E27FC236}">
                <a16:creationId xmlns:a16="http://schemas.microsoft.com/office/drawing/2014/main" id="{C46C9188-942F-83A5-94F7-4483727CBA52}"/>
              </a:ext>
            </a:extLst>
          </p:cNvPr>
          <p:cNvPicPr>
            <a:picLocks noChangeAspect="1"/>
          </p:cNvPicPr>
          <p:nvPr/>
        </p:nvPicPr>
        <p:blipFill>
          <a:blip r:embed="rId3"/>
          <a:stretch>
            <a:fillRect/>
          </a:stretch>
        </p:blipFill>
        <p:spPr>
          <a:xfrm>
            <a:off x="513018" y="2621210"/>
            <a:ext cx="4799961" cy="16155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1d10ba3250c_0_64"/>
          <p:cNvSpPr/>
          <p:nvPr/>
        </p:nvSpPr>
        <p:spPr>
          <a:xfrm>
            <a:off x="691950" y="1889300"/>
            <a:ext cx="7768878" cy="891600"/>
          </a:xfrm>
          <a:prstGeom prst="roundRect">
            <a:avLst>
              <a:gd name="adj" fmla="val 16667"/>
            </a:avLst>
          </a:prstGeom>
          <a:gradFill>
            <a:gsLst>
              <a:gs pos="0">
                <a:srgbClr val="FFFFFF"/>
              </a:gs>
              <a:gs pos="100000">
                <a:srgbClr val="B3B3B3"/>
              </a:gs>
            </a:gsLst>
            <a:path path="circle">
              <a:fillToRect l="50000" t="50000" r="50000" b="50000"/>
            </a:path>
            <a:tileRect/>
          </a:gradFill>
          <a:ln w="2857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lang="en-US" sz="2800" dirty="0">
                <a:solidFill>
                  <a:schemeClr val="tx1">
                    <a:lumMod val="65000"/>
                    <a:lumOff val="35000"/>
                  </a:schemeClr>
                </a:solidFill>
                <a:latin typeface="+mn-lt"/>
                <a:ea typeface="Calibri"/>
                <a:cs typeface="Calibri"/>
                <a:sym typeface="Calibri"/>
              </a:rPr>
              <a:t>Utility</a:t>
            </a:r>
            <a:r>
              <a:rPr kumimoji="0" lang="en-US" sz="2800" b="0" i="0" u="none" strike="noStrike" kern="0" cap="none" spc="0" normalizeH="0" baseline="0" noProof="0" dirty="0">
                <a:ln>
                  <a:noFill/>
                </a:ln>
                <a:solidFill>
                  <a:schemeClr val="tx1">
                    <a:lumMod val="65000"/>
                    <a:lumOff val="35000"/>
                  </a:schemeClr>
                </a:solidFill>
                <a:effectLst/>
                <a:uLnTx/>
                <a:uFillTx/>
                <a:latin typeface="+mn-lt"/>
                <a:ea typeface="Calibri"/>
                <a:cs typeface="Calibri"/>
                <a:sym typeface="Calibri"/>
              </a:rPr>
              <a:t> Default Service Supply Rate</a:t>
            </a:r>
          </a:p>
        </p:txBody>
      </p:sp>
      <p:sp>
        <p:nvSpPr>
          <p:cNvPr id="158" name="Google Shape;158;g1d10ba3250c_0_64"/>
          <p:cNvSpPr txBox="1"/>
          <p:nvPr/>
        </p:nvSpPr>
        <p:spPr>
          <a:xfrm>
            <a:off x="609600" y="745225"/>
            <a:ext cx="10972800" cy="891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3600"/>
              <a:buFont typeface="Arial"/>
              <a:buNone/>
              <a:tabLst/>
              <a:defRPr/>
            </a:pPr>
            <a:r>
              <a:rPr kumimoji="0" lang="en-US" sz="4400" b="1" i="0" u="none" strike="noStrike" kern="0" cap="none" spc="0" normalizeH="0" baseline="0" noProof="0" dirty="0">
                <a:ln>
                  <a:noFill/>
                </a:ln>
                <a:solidFill>
                  <a:srgbClr val="1F497D"/>
                </a:solidFill>
                <a:effectLst/>
                <a:uLnTx/>
                <a:uFillTx/>
                <a:latin typeface="+mn-lt"/>
                <a:ea typeface="Calibri"/>
                <a:cs typeface="Calibri"/>
                <a:sym typeface="Calibri"/>
              </a:rPr>
              <a:t>Consumer Choices</a:t>
            </a:r>
            <a:endParaRPr kumimoji="0" sz="4400" b="1" i="0" u="none" strike="noStrike" kern="0" cap="none" spc="0" normalizeH="0" baseline="0" noProof="0" dirty="0">
              <a:ln>
                <a:noFill/>
              </a:ln>
              <a:solidFill>
                <a:srgbClr val="1F497D"/>
              </a:solidFill>
              <a:effectLst/>
              <a:uLnTx/>
              <a:uFillTx/>
              <a:latin typeface="+mn-lt"/>
              <a:ea typeface="Calibri"/>
              <a:cs typeface="Calibri"/>
              <a:sym typeface="Calibri"/>
            </a:endParaRPr>
          </a:p>
        </p:txBody>
      </p:sp>
      <p:sp>
        <p:nvSpPr>
          <p:cNvPr id="160" name="Google Shape;160;g1d10ba3250c_0_64"/>
          <p:cNvSpPr/>
          <p:nvPr/>
        </p:nvSpPr>
        <p:spPr>
          <a:xfrm>
            <a:off x="8544909" y="1423572"/>
            <a:ext cx="1945728" cy="931455"/>
          </a:xfrm>
          <a:prstGeom prst="roundRect">
            <a:avLst>
              <a:gd name="adj" fmla="val 16667"/>
            </a:avLst>
          </a:prstGeom>
          <a:noFill/>
          <a:ln w="2857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300" b="0" i="0" u="none" strike="noStrike" kern="0" cap="none" spc="0" normalizeH="0" baseline="0" noProof="0" dirty="0">
                <a:ln>
                  <a:noFill/>
                </a:ln>
                <a:solidFill>
                  <a:schemeClr val="tx1">
                    <a:lumMod val="75000"/>
                    <a:lumOff val="25000"/>
                  </a:schemeClr>
                </a:solidFill>
                <a:effectLst/>
                <a:uLnTx/>
                <a:uFillTx/>
                <a:latin typeface="+mn-lt"/>
                <a:ea typeface="Calibri"/>
                <a:cs typeface="Calibri"/>
                <a:sym typeface="Calibri"/>
              </a:rPr>
              <a:t>Third Party Offers</a:t>
            </a:r>
            <a:endParaRPr kumimoji="0" sz="2300" b="0" i="0" u="none" strike="noStrike" kern="0" cap="none" spc="0" normalizeH="0" baseline="0" noProof="0" dirty="0">
              <a:ln>
                <a:noFill/>
              </a:ln>
              <a:solidFill>
                <a:schemeClr val="tx1">
                  <a:lumMod val="75000"/>
                  <a:lumOff val="25000"/>
                </a:schemeClr>
              </a:solidFill>
              <a:effectLst/>
              <a:uLnTx/>
              <a:uFillTx/>
              <a:latin typeface="+mn-lt"/>
              <a:ea typeface="Arial"/>
              <a:cs typeface="Arial"/>
              <a:sym typeface="Arial"/>
            </a:endParaRPr>
          </a:p>
        </p:txBody>
      </p:sp>
      <p:sp>
        <p:nvSpPr>
          <p:cNvPr id="161" name="Google Shape;161;g1d10ba3250c_0_64"/>
          <p:cNvSpPr/>
          <p:nvPr/>
        </p:nvSpPr>
        <p:spPr>
          <a:xfrm>
            <a:off x="2123090" y="3911212"/>
            <a:ext cx="5286702" cy="1339800"/>
          </a:xfrm>
          <a:prstGeom prst="roundRect">
            <a:avLst>
              <a:gd name="adj" fmla="val 16667"/>
            </a:avLst>
          </a:prstGeom>
          <a:gradFill>
            <a:gsLst>
              <a:gs pos="0">
                <a:schemeClr val="accent3">
                  <a:alpha val="50000"/>
                  <a:lumMod val="44000"/>
                  <a:lumOff val="56000"/>
                </a:schemeClr>
              </a:gs>
              <a:gs pos="100000">
                <a:schemeClr val="accent1">
                  <a:alpha val="80000"/>
                </a:schemeClr>
              </a:gs>
            </a:gsLst>
            <a:path path="circle">
              <a:fillToRect l="50000" t="50000" r="50000" b="50000"/>
            </a:path>
            <a:tileRect/>
          </a:gradFill>
          <a:ln w="28575"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rgbClr val="1F497D"/>
                </a:solidFill>
                <a:effectLst/>
                <a:uLnTx/>
                <a:uFillTx/>
                <a:latin typeface="+mn-lt"/>
                <a:ea typeface="Calibri"/>
                <a:cs typeface="Calibri"/>
                <a:sym typeface="Calibri"/>
              </a:rPr>
              <a:t>New Community Power Program Default Service Rate</a:t>
            </a:r>
            <a:endParaRPr kumimoji="0" sz="1400" b="1" i="0" u="none" strike="noStrike" kern="0" cap="none" spc="0" normalizeH="0" baseline="0" noProof="0" dirty="0">
              <a:ln>
                <a:noFill/>
              </a:ln>
              <a:solidFill>
                <a:srgbClr val="1F497D"/>
              </a:solidFill>
              <a:effectLst/>
              <a:uLnTx/>
              <a:uFillTx/>
              <a:latin typeface="+mn-lt"/>
              <a:sym typeface="Arial"/>
            </a:endParaRPr>
          </a:p>
        </p:txBody>
      </p:sp>
      <p:sp>
        <p:nvSpPr>
          <p:cNvPr id="162" name="Google Shape;162;g1d10ba3250c_0_64"/>
          <p:cNvSpPr/>
          <p:nvPr/>
        </p:nvSpPr>
        <p:spPr>
          <a:xfrm>
            <a:off x="8986345" y="4590200"/>
            <a:ext cx="1504292" cy="1339800"/>
          </a:xfrm>
          <a:prstGeom prst="roundRect">
            <a:avLst>
              <a:gd name="adj" fmla="val 16667"/>
            </a:avLst>
          </a:prstGeom>
          <a:solidFill>
            <a:schemeClr val="lt1"/>
          </a:solidFill>
          <a:ln w="28575"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000" i="0" u="none" strike="noStrike" kern="0" cap="none" spc="0" normalizeH="0" baseline="0" noProof="0" dirty="0">
                <a:ln>
                  <a:noFill/>
                </a:ln>
                <a:solidFill>
                  <a:srgbClr val="1F497D"/>
                </a:solidFill>
                <a:effectLst/>
                <a:uLnTx/>
                <a:uFillTx/>
                <a:latin typeface="+mn-lt"/>
                <a:ea typeface="Calibri"/>
                <a:cs typeface="Calibri"/>
                <a:sym typeface="Calibri"/>
              </a:rPr>
              <a:t>100% renewable </a:t>
            </a:r>
            <a:r>
              <a:rPr kumimoji="0" lang="en-US" sz="2000" b="0" i="0" u="none" strike="noStrike" kern="0" cap="none" spc="0" normalizeH="0" baseline="0" noProof="0" dirty="0">
                <a:ln>
                  <a:noFill/>
                </a:ln>
                <a:solidFill>
                  <a:srgbClr val="1F497D"/>
                </a:solidFill>
                <a:effectLst/>
                <a:uLnTx/>
                <a:uFillTx/>
                <a:latin typeface="+mn-lt"/>
                <a:ea typeface="Calibri"/>
                <a:cs typeface="Calibri"/>
                <a:sym typeface="Calibri"/>
              </a:rPr>
              <a:t>(optional)</a:t>
            </a:r>
            <a:endParaRPr kumimoji="0" sz="2000" b="0" i="0" u="none" strike="noStrike" kern="0" cap="none" spc="0" normalizeH="0" baseline="0" noProof="0" dirty="0">
              <a:ln>
                <a:noFill/>
              </a:ln>
              <a:solidFill>
                <a:srgbClr val="1F497D"/>
              </a:solidFill>
              <a:effectLst/>
              <a:uLnTx/>
              <a:uFillTx/>
              <a:latin typeface="+mn-lt"/>
              <a:sym typeface="Arial"/>
            </a:endParaRPr>
          </a:p>
        </p:txBody>
      </p:sp>
      <p:sp>
        <p:nvSpPr>
          <p:cNvPr id="163" name="Google Shape;163;g1d10ba3250c_0_64"/>
          <p:cNvSpPr/>
          <p:nvPr/>
        </p:nvSpPr>
        <p:spPr>
          <a:xfrm>
            <a:off x="609600" y="4590200"/>
            <a:ext cx="1418896" cy="1339800"/>
          </a:xfrm>
          <a:prstGeom prst="roundRect">
            <a:avLst>
              <a:gd name="adj" fmla="val 16667"/>
            </a:avLst>
          </a:prstGeom>
          <a:noFill/>
          <a:ln w="28575"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000" i="0" u="none" strike="noStrike" kern="0" cap="none" spc="0" normalizeH="0" baseline="0" noProof="0" dirty="0">
                <a:ln>
                  <a:noFill/>
                </a:ln>
                <a:solidFill>
                  <a:srgbClr val="1F497D"/>
                </a:solidFill>
                <a:effectLst/>
                <a:uLnTx/>
                <a:uFillTx/>
                <a:latin typeface="+mn-lt"/>
                <a:ea typeface="Calibri"/>
                <a:cs typeface="Calibri"/>
                <a:sym typeface="Calibri"/>
              </a:rPr>
              <a:t>Basic product </a:t>
            </a:r>
            <a:r>
              <a:rPr kumimoji="0" lang="en-US" sz="2000" b="0" i="0" u="none" strike="noStrike" kern="0" cap="none" spc="0" normalizeH="0" baseline="0" noProof="0" dirty="0">
                <a:ln>
                  <a:noFill/>
                </a:ln>
                <a:solidFill>
                  <a:srgbClr val="1F497D"/>
                </a:solidFill>
                <a:effectLst/>
                <a:uLnTx/>
                <a:uFillTx/>
                <a:latin typeface="+mn-lt"/>
                <a:ea typeface="Calibri"/>
                <a:cs typeface="Calibri"/>
                <a:sym typeface="Calibri"/>
              </a:rPr>
              <a:t>(optional)</a:t>
            </a:r>
            <a:endParaRPr kumimoji="0" sz="2000" b="0" i="0" u="none" strike="noStrike" kern="0" cap="none" spc="0" normalizeH="0" baseline="0" noProof="0" dirty="0">
              <a:ln>
                <a:noFill/>
              </a:ln>
              <a:solidFill>
                <a:srgbClr val="1F497D"/>
              </a:solidFill>
              <a:effectLst/>
              <a:uLnTx/>
              <a:uFillTx/>
              <a:latin typeface="+mn-lt"/>
              <a:sym typeface="Arial"/>
            </a:endParaRPr>
          </a:p>
        </p:txBody>
      </p:sp>
      <p:sp>
        <p:nvSpPr>
          <p:cNvPr id="164" name="Google Shape;164;g1d10ba3250c_0_64"/>
          <p:cNvSpPr/>
          <p:nvPr/>
        </p:nvSpPr>
        <p:spPr>
          <a:xfrm>
            <a:off x="7504386" y="4605825"/>
            <a:ext cx="1387365" cy="1339800"/>
          </a:xfrm>
          <a:prstGeom prst="roundRect">
            <a:avLst>
              <a:gd name="adj" fmla="val 16667"/>
            </a:avLst>
          </a:prstGeom>
          <a:noFill/>
          <a:ln w="28575"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000" i="0" u="none" strike="noStrike" kern="0" cap="none" spc="0" normalizeH="0" baseline="0" noProof="0" dirty="0">
                <a:ln>
                  <a:noFill/>
                </a:ln>
                <a:solidFill>
                  <a:srgbClr val="1F497D"/>
                </a:solidFill>
                <a:effectLst/>
                <a:uLnTx/>
                <a:uFillTx/>
                <a:latin typeface="+mn-lt"/>
                <a:ea typeface="Calibri"/>
                <a:cs typeface="Calibri"/>
                <a:sym typeface="Calibri"/>
              </a:rPr>
              <a:t>Optional product (optional)</a:t>
            </a:r>
            <a:endParaRPr kumimoji="0" sz="2000" i="0" u="none" strike="noStrike" kern="0" cap="none" spc="0" normalizeH="0" baseline="0" noProof="0" dirty="0">
              <a:ln>
                <a:noFill/>
              </a:ln>
              <a:solidFill>
                <a:srgbClr val="1F497D"/>
              </a:solidFill>
              <a:effectLst/>
              <a:uLnTx/>
              <a:uFillTx/>
              <a:latin typeface="+mn-lt"/>
              <a:sym typeface="Arial"/>
            </a:endParaRPr>
          </a:p>
        </p:txBody>
      </p:sp>
      <p:sp>
        <p:nvSpPr>
          <p:cNvPr id="165" name="Google Shape;165;g1d10ba3250c_0_64"/>
          <p:cNvSpPr txBox="1"/>
          <p:nvPr/>
        </p:nvSpPr>
        <p:spPr>
          <a:xfrm>
            <a:off x="691950" y="6381325"/>
            <a:ext cx="1027034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Eligible customers are automatically enrolled in program default unless they opt out. Other customers can opt into the program.</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3" name="Straight Arrow Connector 2">
            <a:extLst>
              <a:ext uri="{FF2B5EF4-FFF2-40B4-BE49-F238E27FC236}">
                <a16:creationId xmlns:a16="http://schemas.microsoft.com/office/drawing/2014/main" id="{5D3575AB-7377-6597-F9D7-A77733A6BF75}"/>
              </a:ext>
            </a:extLst>
          </p:cNvPr>
          <p:cNvCxnSpPr>
            <a:cxnSpLocks/>
          </p:cNvCxnSpPr>
          <p:nvPr/>
        </p:nvCxnSpPr>
        <p:spPr>
          <a:xfrm>
            <a:off x="6558455" y="2879834"/>
            <a:ext cx="0" cy="9144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0"/>
                                        </p:tgtEl>
                                        <p:attrNameLst>
                                          <p:attrName>style.visibility</p:attrName>
                                        </p:attrNameLst>
                                      </p:cBhvr>
                                      <p:to>
                                        <p:strVal val="visible"/>
                                      </p:to>
                                    </p:set>
                                    <p:animEffect transition="in" filter="fade">
                                      <p:cBhvr>
                                        <p:cTn id="11" dur="500"/>
                                        <p:tgtEl>
                                          <p:spTgt spid="16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161"/>
                                        </p:tgtEl>
                                        <p:attrNameLst>
                                          <p:attrName>style.visibility</p:attrName>
                                        </p:attrNameLst>
                                      </p:cBhvr>
                                      <p:to>
                                        <p:strVal val="visible"/>
                                      </p:to>
                                    </p:set>
                                    <p:animEffect transition="in" filter="fade">
                                      <p:cBhvr>
                                        <p:cTn id="19" dur="1000"/>
                                        <p:tgtEl>
                                          <p:spTgt spid="16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2"/>
                                        </p:tgtEl>
                                        <p:attrNameLst>
                                          <p:attrName>style.visibility</p:attrName>
                                        </p:attrNameLst>
                                      </p:cBhvr>
                                      <p:to>
                                        <p:strVal val="visible"/>
                                      </p:to>
                                    </p:set>
                                    <p:animEffect transition="in" filter="fade">
                                      <p:cBhvr>
                                        <p:cTn id="24" dur="1000"/>
                                        <p:tgtEl>
                                          <p:spTgt spid="162"/>
                                        </p:tgtEl>
                                      </p:cBhvr>
                                    </p:animEffect>
                                  </p:childTnLst>
                                </p:cTn>
                              </p:par>
                              <p:par>
                                <p:cTn id="25" presetID="10" presetClass="entr" presetSubtype="0" fill="hold" nodeType="withEffect">
                                  <p:stCondLst>
                                    <p:cond delay="0"/>
                                  </p:stCondLst>
                                  <p:childTnLst>
                                    <p:set>
                                      <p:cBhvr>
                                        <p:cTn id="26" dur="1" fill="hold">
                                          <p:stCondLst>
                                            <p:cond delay="0"/>
                                          </p:stCondLst>
                                        </p:cTn>
                                        <p:tgtEl>
                                          <p:spTgt spid="163"/>
                                        </p:tgtEl>
                                        <p:attrNameLst>
                                          <p:attrName>style.visibility</p:attrName>
                                        </p:attrNameLst>
                                      </p:cBhvr>
                                      <p:to>
                                        <p:strVal val="visible"/>
                                      </p:to>
                                    </p:set>
                                    <p:animEffect transition="in" filter="fade">
                                      <p:cBhvr>
                                        <p:cTn id="27" dur="1000"/>
                                        <p:tgtEl>
                                          <p:spTgt spid="163"/>
                                        </p:tgtEl>
                                      </p:cBhvr>
                                    </p:animEffect>
                                  </p:childTnLst>
                                </p:cTn>
                              </p:par>
                              <p:par>
                                <p:cTn id="28" presetID="10" presetClass="entr" presetSubtype="0" fill="hold" nodeType="withEffect">
                                  <p:stCondLst>
                                    <p:cond delay="0"/>
                                  </p:stCondLst>
                                  <p:childTnLst>
                                    <p:set>
                                      <p:cBhvr>
                                        <p:cTn id="29" dur="1" fill="hold">
                                          <p:stCondLst>
                                            <p:cond delay="0"/>
                                          </p:stCondLst>
                                        </p:cTn>
                                        <p:tgtEl>
                                          <p:spTgt spid="164"/>
                                        </p:tgtEl>
                                        <p:attrNameLst>
                                          <p:attrName>style.visibility</p:attrName>
                                        </p:attrNameLst>
                                      </p:cBhvr>
                                      <p:to>
                                        <p:strVal val="visible"/>
                                      </p:to>
                                    </p:set>
                                    <p:animEffect transition="in" filter="fade">
                                      <p:cBhvr>
                                        <p:cTn id="30" dur="1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animBg="1"/>
      <p:bldP spid="16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9" name="Picture 8">
            <a:extLst>
              <a:ext uri="{FF2B5EF4-FFF2-40B4-BE49-F238E27FC236}">
                <a16:creationId xmlns:a16="http://schemas.microsoft.com/office/drawing/2014/main" id="{761408AC-42FD-BD2B-CA87-FEA34A63EA65}"/>
              </a:ext>
            </a:extLst>
          </p:cNvPr>
          <p:cNvPicPr>
            <a:picLocks noChangeAspect="1"/>
          </p:cNvPicPr>
          <p:nvPr/>
        </p:nvPicPr>
        <p:blipFill>
          <a:blip r:embed="rId3"/>
          <a:stretch>
            <a:fillRect/>
          </a:stretch>
        </p:blipFill>
        <p:spPr>
          <a:xfrm>
            <a:off x="3554017" y="1164022"/>
            <a:ext cx="8532879" cy="4950372"/>
          </a:xfrm>
          <a:prstGeom prst="rect">
            <a:avLst/>
          </a:prstGeom>
        </p:spPr>
      </p:pic>
      <p:sp>
        <p:nvSpPr>
          <p:cNvPr id="171" name="Google Shape;171;g1d10ba3250c_0_77"/>
          <p:cNvSpPr txBox="1">
            <a:spLocks noGrp="1"/>
          </p:cNvSpPr>
          <p:nvPr>
            <p:ph type="title" idx="4294967295"/>
          </p:nvPr>
        </p:nvSpPr>
        <p:spPr>
          <a:xfrm>
            <a:off x="231228" y="851338"/>
            <a:ext cx="3322789" cy="5136824"/>
          </a:xfrm>
          <a:prstGeom prst="rect">
            <a:avLst/>
          </a:prstGeom>
          <a:solidFill>
            <a:schemeClr val="lt1"/>
          </a:solidFill>
          <a:ln>
            <a:noFill/>
          </a:ln>
        </p:spPr>
        <p:txBody>
          <a:bodyPr spcFirstLastPara="1" wrap="square" lIns="121900" tIns="121900" rIns="121900" bIns="121900" anchor="ctr" anchorCtr="0">
            <a:noAutofit/>
          </a:bodyPr>
          <a:lstStyle/>
          <a:p>
            <a:pPr marL="0" lvl="0" indent="0" rtl="0">
              <a:lnSpc>
                <a:spcPct val="100000"/>
              </a:lnSpc>
              <a:spcAft>
                <a:spcPts val="1800"/>
              </a:spcAft>
              <a:buSzPts val="3200"/>
              <a:buNone/>
            </a:pPr>
            <a:r>
              <a:rPr lang="en-US" sz="4400" b="1" dirty="0">
                <a:solidFill>
                  <a:schemeClr val="dk2"/>
                </a:solidFill>
              </a:rPr>
              <a:t>Derry Community Survey</a:t>
            </a:r>
            <a:br>
              <a:rPr lang="en-US" sz="1000" b="1" dirty="0">
                <a:solidFill>
                  <a:schemeClr val="dk2"/>
                </a:solidFill>
              </a:rPr>
            </a:br>
            <a:br>
              <a:rPr lang="en-US" sz="1000" b="1" dirty="0">
                <a:solidFill>
                  <a:schemeClr val="dk2"/>
                </a:solidFill>
              </a:rPr>
            </a:br>
            <a:r>
              <a:rPr lang="en-US" sz="2400" dirty="0">
                <a:solidFill>
                  <a:schemeClr val="dk2"/>
                </a:solidFill>
              </a:rPr>
              <a:t>7/19/2023</a:t>
            </a:r>
            <a:br>
              <a:rPr lang="en-US" sz="2400" dirty="0">
                <a:solidFill>
                  <a:schemeClr val="dk2"/>
                </a:solidFill>
              </a:rPr>
            </a:br>
            <a:br>
              <a:rPr lang="en-US" sz="2400" dirty="0">
                <a:solidFill>
                  <a:schemeClr val="dk2"/>
                </a:solidFill>
              </a:rPr>
            </a:br>
            <a:br>
              <a:rPr lang="en-US" sz="2400" dirty="0">
                <a:solidFill>
                  <a:schemeClr val="dk2"/>
                </a:solidFill>
              </a:rPr>
            </a:br>
            <a:r>
              <a:rPr lang="en-US" sz="2800" dirty="0">
                <a:solidFill>
                  <a:schemeClr val="dk2"/>
                </a:solidFill>
              </a:rPr>
              <a:t>81 responses</a:t>
            </a:r>
            <a:endParaRPr sz="2800" dirty="0">
              <a:solidFill>
                <a:schemeClr val="dk2"/>
              </a:solidFill>
            </a:endParaRPr>
          </a:p>
        </p:txBody>
      </p:sp>
      <p:pic>
        <p:nvPicPr>
          <p:cNvPr id="10" name="Picture 9">
            <a:extLst>
              <a:ext uri="{FF2B5EF4-FFF2-40B4-BE49-F238E27FC236}">
                <a16:creationId xmlns:a16="http://schemas.microsoft.com/office/drawing/2014/main" id="{6BF49C05-08BD-AB56-2748-1D5C05FEC532}"/>
              </a:ext>
            </a:extLst>
          </p:cNvPr>
          <p:cNvPicPr>
            <a:picLocks noChangeAspect="1"/>
          </p:cNvPicPr>
          <p:nvPr/>
        </p:nvPicPr>
        <p:blipFill>
          <a:blip r:embed="rId4"/>
          <a:stretch>
            <a:fillRect/>
          </a:stretch>
        </p:blipFill>
        <p:spPr>
          <a:xfrm>
            <a:off x="4037436" y="5118748"/>
            <a:ext cx="1960143" cy="65668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8b3a19b249_0_469"/>
          <p:cNvSpPr txBox="1">
            <a:spLocks noGrp="1"/>
          </p:cNvSpPr>
          <p:nvPr>
            <p:ph type="title" idx="4294967295"/>
          </p:nvPr>
        </p:nvSpPr>
        <p:spPr>
          <a:xfrm>
            <a:off x="525516" y="812800"/>
            <a:ext cx="10834633" cy="763588"/>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SzPts val="3200"/>
              <a:buNone/>
            </a:pPr>
            <a:r>
              <a:rPr lang="en-US" sz="4400" b="1" dirty="0">
                <a:solidFill>
                  <a:schemeClr val="dk2"/>
                </a:solidFill>
              </a:rPr>
              <a:t>Sample Product Options </a:t>
            </a:r>
            <a:endParaRPr sz="4400" b="1" dirty="0">
              <a:solidFill>
                <a:schemeClr val="dk2"/>
              </a:solidFill>
            </a:endParaRPr>
          </a:p>
        </p:txBody>
      </p:sp>
      <p:cxnSp>
        <p:nvCxnSpPr>
          <p:cNvPr id="144" name="Google Shape;144;g18b3a19b249_0_469"/>
          <p:cNvCxnSpPr/>
          <p:nvPr/>
        </p:nvCxnSpPr>
        <p:spPr>
          <a:xfrm>
            <a:off x="4493913" y="2048549"/>
            <a:ext cx="0" cy="3159600"/>
          </a:xfrm>
          <a:prstGeom prst="straightConnector1">
            <a:avLst/>
          </a:prstGeom>
          <a:noFill/>
          <a:ln w="38100" cap="flat" cmpd="sng">
            <a:solidFill>
              <a:srgbClr val="1F497D"/>
            </a:solidFill>
            <a:prstDash val="solid"/>
            <a:round/>
            <a:headEnd type="none" w="sm" len="sm"/>
            <a:tailEnd type="none" w="sm" len="sm"/>
          </a:ln>
        </p:spPr>
      </p:cxnSp>
      <p:sp>
        <p:nvSpPr>
          <p:cNvPr id="145" name="Google Shape;145;g18b3a19b249_0_469"/>
          <p:cNvSpPr txBox="1"/>
          <p:nvPr/>
        </p:nvSpPr>
        <p:spPr>
          <a:xfrm>
            <a:off x="1039900" y="1923425"/>
            <a:ext cx="31854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US" sz="2800" b="1" i="0" u="none" strike="noStrike" cap="none">
                <a:solidFill>
                  <a:srgbClr val="000000"/>
                </a:solidFill>
                <a:latin typeface="Arial"/>
                <a:ea typeface="Arial"/>
                <a:cs typeface="Arial"/>
                <a:sym typeface="Arial"/>
              </a:rPr>
              <a:t>Standard/Default</a:t>
            </a:r>
            <a:endParaRPr sz="2800" b="1" i="0" u="none" strike="noStrike" cap="none">
              <a:solidFill>
                <a:srgbClr val="000000"/>
              </a:solidFill>
              <a:latin typeface="Arial"/>
              <a:ea typeface="Arial"/>
              <a:cs typeface="Arial"/>
              <a:sym typeface="Arial"/>
            </a:endParaRPr>
          </a:p>
        </p:txBody>
      </p:sp>
      <p:sp>
        <p:nvSpPr>
          <p:cNvPr id="146" name="Google Shape;146;g18b3a19b249_0_469"/>
          <p:cNvSpPr txBox="1"/>
          <p:nvPr/>
        </p:nvSpPr>
        <p:spPr>
          <a:xfrm>
            <a:off x="7434499" y="3579925"/>
            <a:ext cx="2944200" cy="1662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2400" b="0" i="0" u="none" strike="noStrike" cap="none" dirty="0">
                <a:solidFill>
                  <a:srgbClr val="000000"/>
                </a:solidFill>
                <a:latin typeface="Arial"/>
                <a:ea typeface="Arial"/>
                <a:cs typeface="Arial"/>
                <a:sym typeface="Arial"/>
              </a:rPr>
              <a:t>Matches 50% and/or 100% of energy use with extra Class I RECs</a:t>
            </a:r>
            <a:endParaRPr sz="2400" b="0" i="0" u="none" strike="noStrike" cap="none" dirty="0">
              <a:solidFill>
                <a:srgbClr val="000000"/>
              </a:solidFill>
              <a:latin typeface="Arial"/>
              <a:ea typeface="Arial"/>
              <a:cs typeface="Arial"/>
              <a:sym typeface="Arial"/>
            </a:endParaRPr>
          </a:p>
        </p:txBody>
      </p:sp>
      <p:sp>
        <p:nvSpPr>
          <p:cNvPr id="147" name="Google Shape;147;g18b3a19b249_0_469"/>
          <p:cNvSpPr txBox="1"/>
          <p:nvPr/>
        </p:nvSpPr>
        <p:spPr>
          <a:xfrm>
            <a:off x="4864200" y="3614125"/>
            <a:ext cx="2463600" cy="15939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2400" b="0" i="0" u="none" strike="noStrike" cap="none" dirty="0">
                <a:solidFill>
                  <a:srgbClr val="000000"/>
                </a:solidFill>
                <a:latin typeface="Arial"/>
                <a:ea typeface="Arial"/>
                <a:cs typeface="Arial"/>
                <a:sym typeface="Arial"/>
              </a:rPr>
              <a:t>Meets State standards for renewable energy*</a:t>
            </a:r>
            <a:endParaRPr sz="2400" b="0" i="0" u="none" strike="noStrike" cap="none" dirty="0">
              <a:solidFill>
                <a:srgbClr val="000000"/>
              </a:solidFill>
              <a:latin typeface="Arial"/>
              <a:ea typeface="Arial"/>
              <a:cs typeface="Arial"/>
              <a:sym typeface="Arial"/>
            </a:endParaRPr>
          </a:p>
        </p:txBody>
      </p:sp>
      <p:sp>
        <p:nvSpPr>
          <p:cNvPr id="148" name="Google Shape;148;g18b3a19b249_0_469"/>
          <p:cNvSpPr txBox="1"/>
          <p:nvPr/>
        </p:nvSpPr>
        <p:spPr>
          <a:xfrm>
            <a:off x="1068725" y="3614125"/>
            <a:ext cx="3127800" cy="1215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2400" b="0" i="0" u="none" strike="noStrike" cap="none" dirty="0">
                <a:solidFill>
                  <a:srgbClr val="000000"/>
                </a:solidFill>
                <a:latin typeface="Arial"/>
                <a:ea typeface="Arial"/>
                <a:cs typeface="Arial"/>
                <a:sym typeface="Arial"/>
              </a:rPr>
              <a:t>Adds 5-10% or more Class I RECs</a:t>
            </a:r>
            <a:endParaRPr sz="2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pic>
        <p:nvPicPr>
          <p:cNvPr id="149" name="Google Shape;149;g18b3a19b249_0_469"/>
          <p:cNvPicPr preferRelativeResize="0"/>
          <p:nvPr/>
        </p:nvPicPr>
        <p:blipFill rotWithShape="1">
          <a:blip r:embed="rId3">
            <a:alphaModFix/>
          </a:blip>
          <a:srcRect/>
          <a:stretch/>
        </p:blipFill>
        <p:spPr>
          <a:xfrm>
            <a:off x="1457149" y="2600852"/>
            <a:ext cx="2485863" cy="964550"/>
          </a:xfrm>
          <a:prstGeom prst="rect">
            <a:avLst/>
          </a:prstGeom>
          <a:solidFill>
            <a:schemeClr val="accent5">
              <a:lumMod val="40000"/>
              <a:lumOff val="60000"/>
            </a:schemeClr>
          </a:solidFill>
          <a:ln>
            <a:noFill/>
          </a:ln>
        </p:spPr>
      </p:pic>
      <p:pic>
        <p:nvPicPr>
          <p:cNvPr id="150" name="Google Shape;150;g18b3a19b249_0_469"/>
          <p:cNvPicPr preferRelativeResize="0"/>
          <p:nvPr/>
        </p:nvPicPr>
        <p:blipFill rotWithShape="1">
          <a:blip r:embed="rId4">
            <a:alphaModFix/>
          </a:blip>
          <a:srcRect/>
          <a:stretch/>
        </p:blipFill>
        <p:spPr>
          <a:xfrm>
            <a:off x="7784675" y="2600852"/>
            <a:ext cx="2463600" cy="964550"/>
          </a:xfrm>
          <a:prstGeom prst="rect">
            <a:avLst/>
          </a:prstGeom>
          <a:solidFill>
            <a:schemeClr val="accent5">
              <a:lumMod val="40000"/>
              <a:lumOff val="60000"/>
            </a:schemeClr>
          </a:solidFill>
          <a:ln>
            <a:noFill/>
          </a:ln>
        </p:spPr>
      </p:pic>
      <p:pic>
        <p:nvPicPr>
          <p:cNvPr id="151" name="Google Shape;151;g18b3a19b249_0_469"/>
          <p:cNvPicPr preferRelativeResize="0"/>
          <p:nvPr/>
        </p:nvPicPr>
        <p:blipFill rotWithShape="1">
          <a:blip r:embed="rId5">
            <a:alphaModFix/>
          </a:blip>
          <a:srcRect/>
          <a:stretch/>
        </p:blipFill>
        <p:spPr>
          <a:xfrm>
            <a:off x="4770175" y="2575034"/>
            <a:ext cx="2463600" cy="990368"/>
          </a:xfrm>
          <a:prstGeom prst="rect">
            <a:avLst/>
          </a:prstGeom>
          <a:solidFill>
            <a:schemeClr val="accent5">
              <a:lumMod val="40000"/>
              <a:lumOff val="60000"/>
            </a:schemeClr>
          </a:solidFill>
          <a:ln>
            <a:noFill/>
          </a:ln>
        </p:spPr>
      </p:pic>
      <p:sp>
        <p:nvSpPr>
          <p:cNvPr id="152" name="Google Shape;152;g18b3a19b249_0_469"/>
          <p:cNvSpPr txBox="1"/>
          <p:nvPr/>
        </p:nvSpPr>
        <p:spPr>
          <a:xfrm>
            <a:off x="5028325" y="1936525"/>
            <a:ext cx="19473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US" sz="2800" b="1" i="0" u="none" strike="noStrike" cap="none">
                <a:solidFill>
                  <a:srgbClr val="000000"/>
                </a:solidFill>
                <a:latin typeface="Arial"/>
                <a:ea typeface="Arial"/>
                <a:cs typeface="Arial"/>
                <a:sym typeface="Arial"/>
              </a:rPr>
              <a:t>Basic</a:t>
            </a:r>
            <a:endParaRPr sz="2800" b="1" i="0" u="none" strike="noStrike" cap="none">
              <a:solidFill>
                <a:srgbClr val="000000"/>
              </a:solidFill>
              <a:latin typeface="Arial"/>
              <a:ea typeface="Arial"/>
              <a:cs typeface="Arial"/>
              <a:sym typeface="Arial"/>
            </a:endParaRPr>
          </a:p>
        </p:txBody>
      </p:sp>
      <p:sp>
        <p:nvSpPr>
          <p:cNvPr id="153" name="Google Shape;153;g18b3a19b249_0_469"/>
          <p:cNvSpPr txBox="1"/>
          <p:nvPr/>
        </p:nvSpPr>
        <p:spPr>
          <a:xfrm>
            <a:off x="7751300" y="1923425"/>
            <a:ext cx="26274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US" sz="2800" b="1" i="0" u="none" strike="noStrike" cap="none">
                <a:solidFill>
                  <a:srgbClr val="000000"/>
                </a:solidFill>
                <a:latin typeface="Arial"/>
                <a:ea typeface="Arial"/>
                <a:cs typeface="Arial"/>
                <a:sym typeface="Arial"/>
              </a:rPr>
              <a:t>50%-100%</a:t>
            </a:r>
            <a:endParaRPr sz="2800" b="1" i="0" u="none" strike="noStrike" cap="none">
              <a:solidFill>
                <a:srgbClr val="000000"/>
              </a:solidFill>
              <a:latin typeface="Arial"/>
              <a:ea typeface="Arial"/>
              <a:cs typeface="Arial"/>
              <a:sym typeface="Arial"/>
            </a:endParaRPr>
          </a:p>
        </p:txBody>
      </p:sp>
      <p:sp>
        <p:nvSpPr>
          <p:cNvPr id="154" name="Google Shape;154;g18b3a19b249_0_469"/>
          <p:cNvSpPr txBox="1"/>
          <p:nvPr/>
        </p:nvSpPr>
        <p:spPr>
          <a:xfrm>
            <a:off x="1039900" y="5681025"/>
            <a:ext cx="9433800" cy="47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0" i="1" u="none" strike="noStrike" cap="none" dirty="0">
                <a:solidFill>
                  <a:srgbClr val="000000"/>
                </a:solidFill>
                <a:latin typeface="Arial"/>
                <a:ea typeface="Arial"/>
                <a:cs typeface="Arial"/>
                <a:sym typeface="Arial"/>
              </a:rPr>
              <a:t>*New Hampshire RPS in 2023 is 23.4% Renewable Energy Certificates (RECs)</a:t>
            </a:r>
            <a:endParaRPr sz="1900" b="0" i="1" u="none" strike="noStrike" cap="none" dirty="0">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189b8d6b37b_0_84"/>
          <p:cNvSpPr txBox="1"/>
          <p:nvPr/>
        </p:nvSpPr>
        <p:spPr>
          <a:xfrm>
            <a:off x="522800" y="6488700"/>
            <a:ext cx="90414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Disclaimer: Savings cannot be guaranteed, because utility Basic Service prices change every six months for residential customers</a:t>
            </a:r>
            <a:endParaRPr sz="1200" b="0" i="0" u="none" strike="noStrike" cap="none">
              <a:solidFill>
                <a:srgbClr val="000000"/>
              </a:solidFill>
              <a:latin typeface="Arial"/>
              <a:ea typeface="Arial"/>
              <a:cs typeface="Arial"/>
              <a:sym typeface="Arial"/>
            </a:endParaRPr>
          </a:p>
        </p:txBody>
      </p:sp>
      <p:pic>
        <p:nvPicPr>
          <p:cNvPr id="200" name="Google Shape;200;g189b8d6b37b_0_84"/>
          <p:cNvPicPr preferRelativeResize="0"/>
          <p:nvPr/>
        </p:nvPicPr>
        <p:blipFill rotWithShape="1">
          <a:blip r:embed="rId3">
            <a:alphaModFix/>
          </a:blip>
          <a:srcRect/>
          <a:stretch/>
        </p:blipFill>
        <p:spPr>
          <a:xfrm>
            <a:off x="901817" y="830263"/>
            <a:ext cx="10955628" cy="5750624"/>
          </a:xfrm>
          <a:prstGeom prst="rect">
            <a:avLst/>
          </a:prstGeom>
          <a:noFill/>
          <a:ln>
            <a:noFill/>
          </a:ln>
        </p:spPr>
      </p:pic>
      <p:sp>
        <p:nvSpPr>
          <p:cNvPr id="201" name="Google Shape;201;g189b8d6b37b_0_84"/>
          <p:cNvSpPr txBox="1">
            <a:spLocks noGrp="1"/>
          </p:cNvSpPr>
          <p:nvPr>
            <p:ph type="title" idx="4294967295"/>
          </p:nvPr>
        </p:nvSpPr>
        <p:spPr>
          <a:xfrm>
            <a:off x="241737" y="630567"/>
            <a:ext cx="9207063" cy="708025"/>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SzPts val="3200"/>
              <a:buNone/>
            </a:pPr>
            <a:r>
              <a:rPr lang="en-US" sz="3600" b="1" dirty="0">
                <a:solidFill>
                  <a:schemeClr val="dk2"/>
                </a:solidFill>
              </a:rPr>
              <a:t>Example: Somerville Community Choice </a:t>
            </a:r>
            <a:endParaRPr sz="3600" b="1" dirty="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g1f720b8bab3_0_5"/>
          <p:cNvPicPr preferRelativeResize="0"/>
          <p:nvPr/>
        </p:nvPicPr>
        <p:blipFill>
          <a:blip r:embed="rId3">
            <a:alphaModFix/>
          </a:blip>
          <a:stretch>
            <a:fillRect/>
          </a:stretch>
        </p:blipFill>
        <p:spPr>
          <a:xfrm>
            <a:off x="763125" y="865425"/>
            <a:ext cx="8941475" cy="56778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g1f720b8bab3_0_10"/>
          <p:cNvPicPr preferRelativeResize="0"/>
          <p:nvPr/>
        </p:nvPicPr>
        <p:blipFill rotWithShape="1">
          <a:blip r:embed="rId3">
            <a:alphaModFix/>
          </a:blip>
          <a:srcRect b="20524"/>
          <a:stretch/>
        </p:blipFill>
        <p:spPr>
          <a:xfrm>
            <a:off x="808079" y="850680"/>
            <a:ext cx="8619699" cy="571828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fc506c2f6b_0_111"/>
          <p:cNvSpPr txBox="1">
            <a:spLocks noGrp="1"/>
          </p:cNvSpPr>
          <p:nvPr>
            <p:ph type="title" idx="4294967295"/>
          </p:nvPr>
        </p:nvSpPr>
        <p:spPr>
          <a:xfrm>
            <a:off x="307975" y="914400"/>
            <a:ext cx="11884025" cy="809625"/>
          </a:xfrm>
          <a:prstGeom prst="rect">
            <a:avLst/>
          </a:prstGeom>
          <a:noFill/>
          <a:ln>
            <a:noFill/>
          </a:ln>
        </p:spPr>
        <p:txBody>
          <a:bodyPr spcFirstLastPara="1" wrap="square" lIns="121900" tIns="60925" rIns="121900" bIns="60925" anchor="t" anchorCtr="0">
            <a:noAutofit/>
          </a:bodyPr>
          <a:lstStyle/>
          <a:p>
            <a:pPr marL="0" lvl="0" indent="0" algn="l" rtl="0">
              <a:lnSpc>
                <a:spcPct val="100000"/>
              </a:lnSpc>
              <a:spcBef>
                <a:spcPts val="0"/>
              </a:spcBef>
              <a:spcAft>
                <a:spcPts val="0"/>
              </a:spcAft>
              <a:buClr>
                <a:srgbClr val="000000"/>
              </a:buClr>
              <a:buSzPts val="1100"/>
              <a:buFont typeface="Arial"/>
              <a:buNone/>
            </a:pPr>
            <a:r>
              <a:rPr lang="en-US" sz="4400" b="1" dirty="0">
                <a:solidFill>
                  <a:schemeClr val="dk2"/>
                </a:solidFill>
              </a:rPr>
              <a:t>Derry Timeline:</a:t>
            </a:r>
            <a:endParaRPr sz="4400" dirty="0">
              <a:solidFill>
                <a:schemeClr val="dk2"/>
              </a:solidFill>
            </a:endParaRPr>
          </a:p>
        </p:txBody>
      </p:sp>
      <p:grpSp>
        <p:nvGrpSpPr>
          <p:cNvPr id="168" name="Google Shape;168;gfc506c2f6b_0_111"/>
          <p:cNvGrpSpPr/>
          <p:nvPr/>
        </p:nvGrpSpPr>
        <p:grpSpPr>
          <a:xfrm>
            <a:off x="137318" y="2054137"/>
            <a:ext cx="1871561" cy="4425559"/>
            <a:chOff x="0" y="1189989"/>
            <a:chExt cx="1916710" cy="3319252"/>
          </a:xfrm>
        </p:grpSpPr>
        <p:sp>
          <p:nvSpPr>
            <p:cNvPr id="169" name="Google Shape;169;gfc506c2f6b_0_111"/>
            <p:cNvSpPr/>
            <p:nvPr/>
          </p:nvSpPr>
          <p:spPr>
            <a:xfrm>
              <a:off x="0" y="1189989"/>
              <a:ext cx="1916710" cy="669000"/>
            </a:xfrm>
            <a:prstGeom prst="homePlate">
              <a:avLst>
                <a:gd name="adj" fmla="val 50000"/>
              </a:avLst>
            </a:prstGeom>
            <a:solidFill>
              <a:srgbClr val="0944A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dirty="0">
                  <a:solidFill>
                    <a:srgbClr val="FFFFFF"/>
                  </a:solidFill>
                  <a:latin typeface="Roboto"/>
                  <a:ea typeface="Roboto"/>
                  <a:cs typeface="Roboto"/>
                  <a:sym typeface="Roboto"/>
                </a:rPr>
                <a:t>Formed Team</a:t>
              </a:r>
              <a:endParaRPr sz="1900" b="0" i="0" u="none" strike="noStrike" cap="none" dirty="0">
                <a:solidFill>
                  <a:srgbClr val="FFFFFF"/>
                </a:solidFill>
                <a:latin typeface="Roboto"/>
                <a:ea typeface="Roboto"/>
                <a:cs typeface="Roboto"/>
                <a:sym typeface="Roboto"/>
              </a:endParaRPr>
            </a:p>
          </p:txBody>
        </p:sp>
        <p:sp>
          <p:nvSpPr>
            <p:cNvPr id="170" name="Google Shape;170;gfc506c2f6b_0_111"/>
            <p:cNvSpPr txBox="1"/>
            <p:nvPr/>
          </p:nvSpPr>
          <p:spPr>
            <a:xfrm>
              <a:off x="174162" y="1858774"/>
              <a:ext cx="1568384" cy="2650467"/>
            </a:xfrm>
            <a:prstGeom prst="rect">
              <a:avLst/>
            </a:prstGeom>
            <a:noFill/>
            <a:ln>
              <a:noFill/>
            </a:ln>
          </p:spPr>
          <p:txBody>
            <a:bodyPr spcFirstLastPara="1" wrap="square" lIns="121900" tIns="121900" rIns="121900" bIns="121900" anchor="t" anchorCtr="0">
              <a:noAutofit/>
            </a:bodyPr>
            <a:lstStyle/>
            <a:p>
              <a:pPr marR="0" lvl="0" algn="l" rtl="0">
                <a:lnSpc>
                  <a:spcPct val="115000"/>
                </a:lnSpc>
                <a:spcBef>
                  <a:spcPts val="0"/>
                </a:spcBef>
                <a:spcAft>
                  <a:spcPts val="0"/>
                </a:spcAft>
                <a:buClr>
                  <a:srgbClr val="888888"/>
                </a:buClr>
                <a:buSzPts val="1900"/>
              </a:pPr>
              <a:r>
                <a:rPr lang="en-US" sz="1600" b="0" i="0" u="none" strike="noStrike" cap="none" dirty="0">
                  <a:solidFill>
                    <a:srgbClr val="888888"/>
                  </a:solidFill>
                  <a:latin typeface="Roboto"/>
                  <a:ea typeface="Roboto"/>
                  <a:cs typeface="Roboto"/>
                  <a:sym typeface="Roboto"/>
                </a:rPr>
                <a:t>Appointed Community Power Committee</a:t>
              </a:r>
              <a:endParaRPr sz="1600" b="0" i="0" u="none" strike="noStrike" cap="none" dirty="0">
                <a:solidFill>
                  <a:srgbClr val="888888"/>
                </a:solidFill>
                <a:latin typeface="Arial"/>
                <a:ea typeface="Arial"/>
                <a:cs typeface="Arial"/>
                <a:sym typeface="Arial"/>
              </a:endParaRPr>
            </a:p>
            <a:p>
              <a:pPr marL="76200" marR="0" lvl="0" indent="0" algn="l" rtl="0">
                <a:lnSpc>
                  <a:spcPct val="115000"/>
                </a:lnSpc>
                <a:spcBef>
                  <a:spcPts val="0"/>
                </a:spcBef>
                <a:spcAft>
                  <a:spcPts val="0"/>
                </a:spcAft>
                <a:buClr>
                  <a:srgbClr val="000000"/>
                </a:buClr>
                <a:buSzPts val="1900"/>
                <a:buFont typeface="Roboto"/>
                <a:buNone/>
              </a:pPr>
              <a:endParaRPr sz="1600" b="0" i="0" u="none" strike="noStrike" cap="none" dirty="0">
                <a:solidFill>
                  <a:srgbClr val="888888"/>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900"/>
                <a:buFont typeface="Arial"/>
                <a:buNone/>
              </a:pPr>
              <a:r>
                <a:rPr lang="en-US" sz="1600" b="0" i="0" u="none" strike="noStrike" cap="none" dirty="0">
                  <a:solidFill>
                    <a:srgbClr val="888888"/>
                  </a:solidFill>
                  <a:latin typeface="Roboto"/>
                  <a:ea typeface="Roboto"/>
                  <a:cs typeface="Roboto"/>
                  <a:sym typeface="Roboto"/>
                </a:rPr>
                <a:t>Signed MOU to work with Standard Power for no cost or obligation</a:t>
              </a:r>
              <a:endParaRPr sz="1600" b="0" i="0" u="none" strike="noStrike" cap="none" dirty="0">
                <a:solidFill>
                  <a:srgbClr val="888888"/>
                </a:solidFill>
                <a:latin typeface="Arial"/>
                <a:ea typeface="Arial"/>
                <a:cs typeface="Arial"/>
                <a:sym typeface="Arial"/>
              </a:endParaRPr>
            </a:p>
          </p:txBody>
        </p:sp>
      </p:grpSp>
      <p:grpSp>
        <p:nvGrpSpPr>
          <p:cNvPr id="171" name="Google Shape;171;gfc506c2f6b_0_111"/>
          <p:cNvGrpSpPr/>
          <p:nvPr/>
        </p:nvGrpSpPr>
        <p:grpSpPr>
          <a:xfrm>
            <a:off x="1543574" y="2053850"/>
            <a:ext cx="2290195" cy="4165236"/>
            <a:chOff x="1838325" y="1189775"/>
            <a:chExt cx="2064000" cy="3124005"/>
          </a:xfrm>
        </p:grpSpPr>
        <p:sp>
          <p:nvSpPr>
            <p:cNvPr id="172" name="Google Shape;172;gfc506c2f6b_0_111"/>
            <p:cNvSpPr/>
            <p:nvPr/>
          </p:nvSpPr>
          <p:spPr>
            <a:xfrm>
              <a:off x="1838325" y="1189775"/>
              <a:ext cx="2064000" cy="669000"/>
            </a:xfrm>
            <a:prstGeom prst="chevron">
              <a:avLst>
                <a:gd name="adj" fmla="val 50000"/>
              </a:avLst>
            </a:prstGeom>
            <a:solidFill>
              <a:srgbClr val="0C58D3"/>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dirty="0">
                  <a:solidFill>
                    <a:srgbClr val="FFFFFF"/>
                  </a:solidFill>
                  <a:latin typeface="Roboto"/>
                  <a:ea typeface="Roboto"/>
                  <a:cs typeface="Roboto"/>
                  <a:sym typeface="Roboto"/>
                </a:rPr>
                <a:t>Plan &amp; Approve</a:t>
              </a:r>
              <a:endParaRPr sz="1900" b="0" i="0" u="none" strike="noStrike" cap="none" dirty="0">
                <a:solidFill>
                  <a:srgbClr val="FFFFFF"/>
                </a:solidFill>
                <a:latin typeface="Roboto"/>
                <a:ea typeface="Roboto"/>
                <a:cs typeface="Roboto"/>
                <a:sym typeface="Roboto"/>
              </a:endParaRPr>
            </a:p>
          </p:txBody>
        </p:sp>
        <p:sp>
          <p:nvSpPr>
            <p:cNvPr id="173" name="Google Shape;173;gfc506c2f6b_0_111"/>
            <p:cNvSpPr txBox="1"/>
            <p:nvPr/>
          </p:nvSpPr>
          <p:spPr>
            <a:xfrm>
              <a:off x="2127977" y="1867199"/>
              <a:ext cx="1576057" cy="2446581"/>
            </a:xfrm>
            <a:prstGeom prst="rect">
              <a:avLst/>
            </a:prstGeom>
            <a:noFill/>
            <a:ln>
              <a:noFill/>
            </a:ln>
          </p:spPr>
          <p:txBody>
            <a:bodyPr spcFirstLastPara="1" wrap="square" lIns="121900" tIns="121900" rIns="121900" bIns="121900" anchor="t" anchorCtr="0">
              <a:noAutofit/>
            </a:bodyPr>
            <a:lstStyle/>
            <a:p>
              <a:pPr marR="0" lvl="0" algn="l" rtl="0">
                <a:lnSpc>
                  <a:spcPct val="115000"/>
                </a:lnSpc>
                <a:spcBef>
                  <a:spcPts val="0"/>
                </a:spcBef>
                <a:spcAft>
                  <a:spcPts val="0"/>
                </a:spcAft>
                <a:buClr>
                  <a:srgbClr val="333333"/>
                </a:buClr>
                <a:buSzPts val="1800"/>
              </a:pPr>
              <a:r>
                <a:rPr lang="en-US" sz="1800" b="1" i="0" u="none" strike="noStrike" cap="none" dirty="0">
                  <a:solidFill>
                    <a:srgbClr val="0070C0"/>
                  </a:solidFill>
                  <a:latin typeface="Roboto"/>
                  <a:ea typeface="Roboto"/>
                  <a:cs typeface="Roboto"/>
                  <a:sym typeface="Roboto"/>
                </a:rPr>
                <a:t>Draft Community Power Plan with public input</a:t>
              </a:r>
              <a:endParaRPr sz="1800" dirty="0">
                <a:solidFill>
                  <a:srgbClr val="0070C0"/>
                </a:solidFill>
                <a:latin typeface="Roboto"/>
                <a:ea typeface="Roboto"/>
                <a:cs typeface="Roboto"/>
                <a:sym typeface="Roboto"/>
              </a:endParaRPr>
            </a:p>
            <a:p>
              <a:pPr marR="0" lvl="0" algn="l" rtl="0">
                <a:lnSpc>
                  <a:spcPct val="115000"/>
                </a:lnSpc>
                <a:spcBef>
                  <a:spcPts val="1300"/>
                </a:spcBef>
                <a:spcAft>
                  <a:spcPts val="1300"/>
                </a:spcAft>
                <a:buClr>
                  <a:srgbClr val="333333"/>
                </a:buClr>
                <a:buSzPts val="1800"/>
              </a:pPr>
              <a:r>
                <a:rPr lang="en-US" sz="1800" b="1" dirty="0">
                  <a:solidFill>
                    <a:srgbClr val="0070C0"/>
                  </a:solidFill>
                  <a:latin typeface="Roboto"/>
                  <a:ea typeface="Roboto"/>
                  <a:cs typeface="Roboto"/>
                  <a:sym typeface="Roboto"/>
                </a:rPr>
                <a:t>Secure local approval of plan (Town Council)</a:t>
              </a:r>
              <a:endParaRPr sz="1800" b="1" dirty="0">
                <a:solidFill>
                  <a:srgbClr val="0070C0"/>
                </a:solidFill>
                <a:latin typeface="Roboto"/>
                <a:ea typeface="Roboto"/>
                <a:cs typeface="Roboto"/>
                <a:sym typeface="Roboto"/>
              </a:endParaRPr>
            </a:p>
          </p:txBody>
        </p:sp>
      </p:grpSp>
      <p:grpSp>
        <p:nvGrpSpPr>
          <p:cNvPr id="174" name="Google Shape;174;gfc506c2f6b_0_111"/>
          <p:cNvGrpSpPr/>
          <p:nvPr/>
        </p:nvGrpSpPr>
        <p:grpSpPr>
          <a:xfrm>
            <a:off x="3353678" y="2053850"/>
            <a:ext cx="2290195" cy="4290370"/>
            <a:chOff x="3516750" y="1189775"/>
            <a:chExt cx="2064000" cy="3217858"/>
          </a:xfrm>
        </p:grpSpPr>
        <p:sp>
          <p:nvSpPr>
            <p:cNvPr id="175" name="Google Shape;175;gfc506c2f6b_0_111"/>
            <p:cNvSpPr/>
            <p:nvPr/>
          </p:nvSpPr>
          <p:spPr>
            <a:xfrm>
              <a:off x="3516750" y="1189775"/>
              <a:ext cx="2064000" cy="669000"/>
            </a:xfrm>
            <a:prstGeom prst="chevron">
              <a:avLst>
                <a:gd name="adj" fmla="val 50000"/>
              </a:avLst>
            </a:prstGeom>
            <a:solidFill>
              <a:srgbClr val="0D5DD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dirty="0">
                  <a:solidFill>
                    <a:srgbClr val="FFFFFF"/>
                  </a:solidFill>
                  <a:latin typeface="Roboto"/>
                  <a:ea typeface="Roboto"/>
                  <a:cs typeface="Roboto"/>
                  <a:sym typeface="Roboto"/>
                </a:rPr>
                <a:t>Regulatory</a:t>
              </a:r>
              <a:endParaRPr sz="1900" b="0" i="0" u="none" strike="noStrike" cap="none" dirty="0">
                <a:solidFill>
                  <a:srgbClr val="FFFFFF"/>
                </a:solidFill>
                <a:latin typeface="Roboto"/>
                <a:ea typeface="Roboto"/>
                <a:cs typeface="Roboto"/>
                <a:sym typeface="Roboto"/>
              </a:endParaRPr>
            </a:p>
          </p:txBody>
        </p:sp>
        <p:sp>
          <p:nvSpPr>
            <p:cNvPr id="176" name="Google Shape;176;gfc506c2f6b_0_111"/>
            <p:cNvSpPr txBox="1"/>
            <p:nvPr/>
          </p:nvSpPr>
          <p:spPr>
            <a:xfrm>
              <a:off x="3849363" y="1858774"/>
              <a:ext cx="1576057" cy="2548859"/>
            </a:xfrm>
            <a:prstGeom prst="rect">
              <a:avLst/>
            </a:prstGeom>
            <a:noFill/>
            <a:ln>
              <a:noFill/>
            </a:ln>
          </p:spPr>
          <p:txBody>
            <a:bodyPr spcFirstLastPara="1" wrap="square" lIns="121900" tIns="121900" rIns="121900" bIns="121900" anchor="t" anchorCtr="0">
              <a:noAutofit/>
            </a:bodyPr>
            <a:lstStyle/>
            <a:p>
              <a:pPr marR="0" lvl="0" algn="l" rtl="0">
                <a:lnSpc>
                  <a:spcPct val="115000"/>
                </a:lnSpc>
                <a:spcBef>
                  <a:spcPts val="0"/>
                </a:spcBef>
                <a:spcAft>
                  <a:spcPts val="1300"/>
                </a:spcAft>
                <a:buClr>
                  <a:srgbClr val="888888"/>
                </a:buClr>
                <a:buSzPts val="1600"/>
              </a:pPr>
              <a:r>
                <a:rPr lang="en-US" sz="1800" b="1" dirty="0">
                  <a:solidFill>
                    <a:srgbClr val="0070C0"/>
                  </a:solidFill>
                  <a:latin typeface="Roboto"/>
                  <a:ea typeface="Roboto"/>
                  <a:cs typeface="Roboto"/>
                  <a:sym typeface="Roboto"/>
                </a:rPr>
                <a:t>Submit Plan to Public Utilities Commission for approval</a:t>
              </a:r>
            </a:p>
            <a:p>
              <a:pPr marR="0" lvl="0" algn="l" rtl="0">
                <a:lnSpc>
                  <a:spcPct val="115000"/>
                </a:lnSpc>
                <a:spcBef>
                  <a:spcPts val="0"/>
                </a:spcBef>
                <a:spcAft>
                  <a:spcPts val="1300"/>
                </a:spcAft>
                <a:buClr>
                  <a:srgbClr val="888888"/>
                </a:buClr>
                <a:buSzPts val="1600"/>
              </a:pPr>
              <a:r>
                <a:rPr lang="en-US" sz="1600" dirty="0">
                  <a:solidFill>
                    <a:schemeClr val="tx1">
                      <a:lumMod val="50000"/>
                      <a:lumOff val="50000"/>
                    </a:schemeClr>
                  </a:solidFill>
                  <a:latin typeface="Roboto"/>
                  <a:ea typeface="Roboto"/>
                  <a:cs typeface="Roboto"/>
                  <a:sym typeface="Roboto"/>
                </a:rPr>
                <a:t>Notify utilities and NHEC of intent to launch program</a:t>
              </a:r>
              <a:endParaRPr sz="1600" dirty="0">
                <a:solidFill>
                  <a:schemeClr val="tx1">
                    <a:lumMod val="50000"/>
                    <a:lumOff val="50000"/>
                  </a:schemeClr>
                </a:solidFill>
                <a:latin typeface="Roboto"/>
                <a:ea typeface="Roboto"/>
                <a:cs typeface="Roboto"/>
                <a:sym typeface="Roboto"/>
              </a:endParaRPr>
            </a:p>
          </p:txBody>
        </p:sp>
      </p:grpSp>
      <p:grpSp>
        <p:nvGrpSpPr>
          <p:cNvPr id="177" name="Google Shape;177;gfc506c2f6b_0_111"/>
          <p:cNvGrpSpPr/>
          <p:nvPr/>
        </p:nvGrpSpPr>
        <p:grpSpPr>
          <a:xfrm>
            <a:off x="5193347" y="2053851"/>
            <a:ext cx="4128444" cy="4290370"/>
            <a:chOff x="4943210" y="1189774"/>
            <a:chExt cx="2316000" cy="3217857"/>
          </a:xfrm>
        </p:grpSpPr>
        <p:sp>
          <p:nvSpPr>
            <p:cNvPr id="178" name="Google Shape;178;gfc506c2f6b_0_111"/>
            <p:cNvSpPr/>
            <p:nvPr/>
          </p:nvSpPr>
          <p:spPr>
            <a:xfrm>
              <a:off x="4943210" y="1189774"/>
              <a:ext cx="2316000" cy="669000"/>
            </a:xfrm>
            <a:prstGeom prst="chevron">
              <a:avLst>
                <a:gd name="adj" fmla="val 50000"/>
              </a:avLst>
            </a:prstGeom>
            <a:solidFill>
              <a:srgbClr val="0E65F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dirty="0">
                  <a:solidFill>
                    <a:srgbClr val="FFFFFF"/>
                  </a:solidFill>
                  <a:latin typeface="Roboto"/>
                  <a:ea typeface="Roboto"/>
                  <a:cs typeface="Roboto"/>
                  <a:sym typeface="Roboto"/>
                </a:rPr>
                <a:t>Electricity Procurement and Outreach</a:t>
              </a:r>
              <a:endParaRPr sz="1900" b="0" i="0" u="none" strike="noStrike" cap="none" dirty="0">
                <a:solidFill>
                  <a:srgbClr val="FFFFFF"/>
                </a:solidFill>
                <a:latin typeface="Roboto"/>
                <a:ea typeface="Roboto"/>
                <a:cs typeface="Roboto"/>
                <a:sym typeface="Roboto"/>
              </a:endParaRPr>
            </a:p>
          </p:txBody>
        </p:sp>
        <p:sp>
          <p:nvSpPr>
            <p:cNvPr id="179" name="Google Shape;179;gfc506c2f6b_0_111"/>
            <p:cNvSpPr txBox="1"/>
            <p:nvPr/>
          </p:nvSpPr>
          <p:spPr>
            <a:xfrm>
              <a:off x="5187559" y="1858772"/>
              <a:ext cx="1827301" cy="2548859"/>
            </a:xfrm>
            <a:prstGeom prst="rect">
              <a:avLst/>
            </a:prstGeom>
            <a:noFill/>
            <a:ln>
              <a:noFill/>
            </a:ln>
          </p:spPr>
          <p:txBody>
            <a:bodyPr spcFirstLastPara="1" wrap="square" lIns="121900" tIns="121900" rIns="121900" bIns="121900" anchor="t" anchorCtr="0">
              <a:noAutofit/>
            </a:bodyPr>
            <a:lstStyle/>
            <a:p>
              <a:pPr marR="0" lvl="0" algn="l" rtl="0">
                <a:lnSpc>
                  <a:spcPct val="115000"/>
                </a:lnSpc>
                <a:spcAft>
                  <a:spcPts val="0"/>
                </a:spcAft>
                <a:buClr>
                  <a:srgbClr val="888888"/>
                </a:buClr>
                <a:buSzPts val="1600"/>
              </a:pPr>
              <a:r>
                <a:rPr lang="en-US" sz="1600" b="0" i="0" u="none" strike="noStrike" cap="none" dirty="0">
                  <a:solidFill>
                    <a:schemeClr val="tx1">
                      <a:lumMod val="50000"/>
                      <a:lumOff val="50000"/>
                    </a:schemeClr>
                  </a:solidFill>
                  <a:latin typeface="Roboto"/>
                  <a:ea typeface="Roboto"/>
                  <a:cs typeface="Roboto"/>
                  <a:sym typeface="Roboto"/>
                </a:rPr>
                <a:t>Competitive process to procure electricity supply </a:t>
              </a:r>
            </a:p>
            <a:p>
              <a:pPr marR="0" lvl="0" algn="l" rtl="0">
                <a:lnSpc>
                  <a:spcPct val="115000"/>
                </a:lnSpc>
                <a:spcBef>
                  <a:spcPts val="1300"/>
                </a:spcBef>
                <a:spcAft>
                  <a:spcPts val="0"/>
                </a:spcAft>
                <a:buClr>
                  <a:srgbClr val="888888"/>
                </a:buClr>
                <a:buSzPts val="1600"/>
              </a:pPr>
              <a:r>
                <a:rPr lang="en-US" sz="1600" b="0" i="0" u="none" strike="noStrike" cap="none" dirty="0">
                  <a:solidFill>
                    <a:schemeClr val="tx1">
                      <a:lumMod val="50000"/>
                      <a:lumOff val="50000"/>
                    </a:schemeClr>
                  </a:solidFill>
                  <a:latin typeface="Roboto"/>
                  <a:ea typeface="Roboto"/>
                  <a:cs typeface="Roboto"/>
                  <a:sym typeface="Roboto"/>
                </a:rPr>
                <a:t>Implement public education and opt-out campaign</a:t>
              </a:r>
            </a:p>
            <a:p>
              <a:pPr marR="0" lvl="0" algn="l" rtl="0">
                <a:lnSpc>
                  <a:spcPct val="115000"/>
                </a:lnSpc>
                <a:spcBef>
                  <a:spcPts val="1300"/>
                </a:spcBef>
                <a:spcAft>
                  <a:spcPts val="0"/>
                </a:spcAft>
                <a:buClr>
                  <a:srgbClr val="888888"/>
                </a:buClr>
                <a:buSzPts val="1600"/>
              </a:pPr>
              <a:r>
                <a:rPr lang="en-US" sz="1600" dirty="0">
                  <a:solidFill>
                    <a:schemeClr val="tx1">
                      <a:lumMod val="50000"/>
                      <a:lumOff val="50000"/>
                    </a:schemeClr>
                  </a:solidFill>
                  <a:latin typeface="Roboto"/>
                  <a:ea typeface="Roboto"/>
                  <a:cs typeface="Roboto"/>
                  <a:sym typeface="Roboto"/>
                </a:rPr>
                <a:t>Mailing sent to every residential and commercial customer in Derry</a:t>
              </a:r>
            </a:p>
            <a:p>
              <a:pPr marR="0" lvl="0" algn="l" rtl="0">
                <a:lnSpc>
                  <a:spcPct val="115000"/>
                </a:lnSpc>
                <a:spcBef>
                  <a:spcPts val="1300"/>
                </a:spcBef>
                <a:spcAft>
                  <a:spcPts val="0"/>
                </a:spcAft>
                <a:buClr>
                  <a:srgbClr val="888888"/>
                </a:buClr>
                <a:buSzPts val="1600"/>
              </a:pPr>
              <a:r>
                <a:rPr lang="en-US" sz="1600" b="0" i="0" u="none" strike="noStrike" cap="none" dirty="0">
                  <a:solidFill>
                    <a:schemeClr val="tx1">
                      <a:lumMod val="50000"/>
                      <a:lumOff val="50000"/>
                    </a:schemeClr>
                  </a:solidFill>
                  <a:latin typeface="Roboto"/>
                  <a:ea typeface="Roboto"/>
                  <a:cs typeface="Roboto"/>
                  <a:sym typeface="Roboto"/>
                </a:rPr>
                <a:t>Public meeting, dedicated web page and </a:t>
              </a:r>
              <a:r>
                <a:rPr lang="en-US" sz="1600" dirty="0">
                  <a:solidFill>
                    <a:schemeClr val="tx1">
                      <a:lumMod val="50000"/>
                      <a:lumOff val="50000"/>
                    </a:schemeClr>
                  </a:solidFill>
                  <a:latin typeface="Roboto"/>
                  <a:ea typeface="Roboto"/>
                  <a:cs typeface="Roboto"/>
                  <a:sym typeface="Roboto"/>
                </a:rPr>
                <a:t>customer support help lines</a:t>
              </a:r>
              <a:endParaRPr sz="1600" b="0" i="0" u="none" strike="noStrike" cap="none" dirty="0">
                <a:solidFill>
                  <a:schemeClr val="tx1">
                    <a:lumMod val="50000"/>
                    <a:lumOff val="50000"/>
                  </a:schemeClr>
                </a:solidFill>
                <a:latin typeface="Roboto"/>
                <a:ea typeface="Roboto"/>
                <a:cs typeface="Roboto"/>
                <a:sym typeface="Roboto"/>
              </a:endParaRPr>
            </a:p>
          </p:txBody>
        </p:sp>
      </p:grpSp>
      <p:grpSp>
        <p:nvGrpSpPr>
          <p:cNvPr id="180" name="Google Shape;180;gfc506c2f6b_0_111"/>
          <p:cNvGrpSpPr/>
          <p:nvPr/>
        </p:nvGrpSpPr>
        <p:grpSpPr>
          <a:xfrm>
            <a:off x="8828341" y="2053851"/>
            <a:ext cx="3226045" cy="4290372"/>
            <a:chOff x="6874025" y="1189775"/>
            <a:chExt cx="2064000" cy="3217860"/>
          </a:xfrm>
        </p:grpSpPr>
        <p:sp>
          <p:nvSpPr>
            <p:cNvPr id="181" name="Google Shape;181;gfc506c2f6b_0_111"/>
            <p:cNvSpPr/>
            <p:nvPr/>
          </p:nvSpPr>
          <p:spPr>
            <a:xfrm>
              <a:off x="6874025" y="1189775"/>
              <a:ext cx="2064000" cy="669000"/>
            </a:xfrm>
            <a:prstGeom prst="chevron">
              <a:avLst>
                <a:gd name="adj" fmla="val 50000"/>
              </a:avLst>
            </a:prstGeom>
            <a:solidFill>
              <a:srgbClr val="307BF3"/>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dirty="0">
                  <a:solidFill>
                    <a:srgbClr val="FFFFFF"/>
                  </a:solidFill>
                  <a:latin typeface="Roboto"/>
                  <a:ea typeface="Roboto"/>
                  <a:cs typeface="Roboto"/>
                  <a:sym typeface="Roboto"/>
                </a:rPr>
                <a:t>Launch, Manage + </a:t>
              </a:r>
              <a:br>
                <a:rPr lang="en-US" sz="1900" b="0" i="0" u="none" strike="noStrike" cap="none" dirty="0">
                  <a:solidFill>
                    <a:srgbClr val="FFFFFF"/>
                  </a:solidFill>
                  <a:latin typeface="Roboto"/>
                  <a:ea typeface="Roboto"/>
                  <a:cs typeface="Roboto"/>
                  <a:sym typeface="Roboto"/>
                </a:rPr>
              </a:br>
              <a:r>
                <a:rPr lang="en-US" sz="1900" b="0" i="0" u="none" strike="noStrike" cap="none" dirty="0">
                  <a:solidFill>
                    <a:srgbClr val="FFFFFF"/>
                  </a:solidFill>
                  <a:latin typeface="Roboto"/>
                  <a:ea typeface="Roboto"/>
                  <a:cs typeface="Roboto"/>
                  <a:sym typeface="Roboto"/>
                </a:rPr>
                <a:t>Monitor</a:t>
              </a:r>
              <a:endParaRPr sz="1900" b="0" i="0" u="none" strike="noStrike" cap="none" dirty="0">
                <a:solidFill>
                  <a:srgbClr val="FFFFFF"/>
                </a:solidFill>
                <a:latin typeface="Roboto"/>
                <a:ea typeface="Roboto"/>
                <a:cs typeface="Roboto"/>
                <a:sym typeface="Roboto"/>
              </a:endParaRPr>
            </a:p>
          </p:txBody>
        </p:sp>
        <p:sp>
          <p:nvSpPr>
            <p:cNvPr id="182" name="Google Shape;182;gfc506c2f6b_0_111"/>
            <p:cNvSpPr txBox="1"/>
            <p:nvPr/>
          </p:nvSpPr>
          <p:spPr>
            <a:xfrm>
              <a:off x="7151233" y="1858774"/>
              <a:ext cx="1540280" cy="2548861"/>
            </a:xfrm>
            <a:prstGeom prst="rect">
              <a:avLst/>
            </a:prstGeom>
            <a:noFill/>
            <a:ln>
              <a:noFill/>
            </a:ln>
          </p:spPr>
          <p:txBody>
            <a:bodyPr spcFirstLastPara="1" wrap="square" lIns="121900" tIns="121900" rIns="121900" bIns="121900" anchor="t" anchorCtr="0">
              <a:noAutofit/>
            </a:bodyPr>
            <a:lstStyle/>
            <a:p>
              <a:pPr marR="0" lvl="0" algn="l" rtl="0">
                <a:lnSpc>
                  <a:spcPct val="115000"/>
                </a:lnSpc>
                <a:spcBef>
                  <a:spcPts val="0"/>
                </a:spcBef>
                <a:spcAft>
                  <a:spcPts val="1300"/>
                </a:spcAft>
                <a:buClr>
                  <a:srgbClr val="888888"/>
                </a:buClr>
                <a:buSzPts val="1600"/>
              </a:pPr>
              <a:r>
                <a:rPr lang="en-US" sz="1600" b="1" dirty="0">
                  <a:solidFill>
                    <a:srgbClr val="0070C0"/>
                  </a:solidFill>
                  <a:latin typeface="Roboto"/>
                  <a:ea typeface="Roboto"/>
                  <a:cs typeface="Roboto"/>
                  <a:sym typeface="Roboto"/>
                </a:rPr>
                <a:t>Launch!</a:t>
              </a:r>
              <a:r>
                <a:rPr lang="en-US" sz="1600" dirty="0">
                  <a:solidFill>
                    <a:schemeClr val="tx1">
                      <a:lumMod val="50000"/>
                      <a:lumOff val="50000"/>
                    </a:schemeClr>
                  </a:solidFill>
                  <a:latin typeface="Roboto"/>
                  <a:ea typeface="Roboto"/>
                  <a:cs typeface="Roboto"/>
                  <a:sym typeface="Roboto"/>
                </a:rPr>
                <a:t> Eligible accounts that have not opted out are automatically enrolled</a:t>
              </a:r>
            </a:p>
            <a:p>
              <a:pPr marR="0" lvl="0" algn="l" rtl="0">
                <a:lnSpc>
                  <a:spcPct val="115000"/>
                </a:lnSpc>
                <a:spcBef>
                  <a:spcPts val="0"/>
                </a:spcBef>
                <a:spcAft>
                  <a:spcPts val="1300"/>
                </a:spcAft>
                <a:buClr>
                  <a:srgbClr val="888888"/>
                </a:buClr>
                <a:buSzPts val="1600"/>
              </a:pPr>
              <a:r>
                <a:rPr lang="en-US" sz="1600" dirty="0">
                  <a:solidFill>
                    <a:schemeClr val="tx1">
                      <a:lumMod val="50000"/>
                      <a:lumOff val="50000"/>
                    </a:schemeClr>
                  </a:solidFill>
                  <a:latin typeface="Roboto"/>
                  <a:ea typeface="Roboto"/>
                  <a:cs typeface="Roboto"/>
                  <a:sym typeface="Roboto"/>
                </a:rPr>
                <a:t>O</a:t>
              </a:r>
              <a:r>
                <a:rPr lang="en-US" sz="1600" b="0" i="0" u="none" strike="noStrike" cap="none" dirty="0">
                  <a:solidFill>
                    <a:schemeClr val="tx1">
                      <a:lumMod val="50000"/>
                      <a:lumOff val="50000"/>
                    </a:schemeClr>
                  </a:solidFill>
                  <a:latin typeface="Roboto"/>
                  <a:ea typeface="Roboto"/>
                  <a:cs typeface="Roboto"/>
                  <a:sym typeface="Roboto"/>
                </a:rPr>
                <a:t>ngoing customer support, outreach, opt up campaigns, data management and analysis, planning, and more</a:t>
              </a:r>
              <a:endParaRPr sz="1600" b="0" i="0" u="none" strike="noStrike" cap="none" dirty="0">
                <a:solidFill>
                  <a:schemeClr val="tx1">
                    <a:lumMod val="50000"/>
                    <a:lumOff val="50000"/>
                  </a:schemeClr>
                </a:solidFill>
                <a:latin typeface="Roboto"/>
                <a:ea typeface="Roboto"/>
                <a:cs typeface="Roboto"/>
                <a:sym typeface="Robot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2600"/>
                                        <p:tgtEl>
                                          <p:spTgt spid="171"/>
                                        </p:tgtEl>
                                      </p:cBhvr>
                                    </p:animEffect>
                                  </p:childTnLst>
                                </p:cTn>
                              </p:par>
                              <p:par>
                                <p:cTn id="8" presetID="10" presetClass="entr" presetSubtype="0" fill="hold" nodeType="withEffect">
                                  <p:stCondLst>
                                    <p:cond delay="0"/>
                                  </p:stCondLst>
                                  <p:childTnLst>
                                    <p:set>
                                      <p:cBhvr>
                                        <p:cTn id="9" dur="1" fill="hold">
                                          <p:stCondLst>
                                            <p:cond delay="0"/>
                                          </p:stCondLst>
                                        </p:cTn>
                                        <p:tgtEl>
                                          <p:spTgt spid="174"/>
                                        </p:tgtEl>
                                        <p:attrNameLst>
                                          <p:attrName>style.visibility</p:attrName>
                                        </p:attrNameLst>
                                      </p:cBhvr>
                                      <p:to>
                                        <p:strVal val="visible"/>
                                      </p:to>
                                    </p:set>
                                    <p:animEffect transition="in" filter="fade">
                                      <p:cBhvr>
                                        <p:cTn id="10" dur="2600"/>
                                        <p:tgtEl>
                                          <p:spTgt spid="174"/>
                                        </p:tgtEl>
                                      </p:cBhvr>
                                    </p:animEffect>
                                  </p:childTnLst>
                                </p:cTn>
                              </p:par>
                              <p:par>
                                <p:cTn id="11" presetID="10" presetClass="entr" presetSubtype="0" fill="hold" nodeType="withEffect">
                                  <p:stCondLst>
                                    <p:cond delay="0"/>
                                  </p:stCondLst>
                                  <p:childTnLst>
                                    <p:set>
                                      <p:cBhvr>
                                        <p:cTn id="12" dur="1" fill="hold">
                                          <p:stCondLst>
                                            <p:cond delay="0"/>
                                          </p:stCondLst>
                                        </p:cTn>
                                        <p:tgtEl>
                                          <p:spTgt spid="177"/>
                                        </p:tgtEl>
                                        <p:attrNameLst>
                                          <p:attrName>style.visibility</p:attrName>
                                        </p:attrNameLst>
                                      </p:cBhvr>
                                      <p:to>
                                        <p:strVal val="visible"/>
                                      </p:to>
                                    </p:set>
                                    <p:animEffect transition="in" filter="fade">
                                      <p:cBhvr>
                                        <p:cTn id="13" dur="2600"/>
                                        <p:tgtEl>
                                          <p:spTgt spid="177"/>
                                        </p:tgtEl>
                                      </p:cBhvr>
                                    </p:animEffect>
                                  </p:childTnLst>
                                </p:cTn>
                              </p:par>
                              <p:par>
                                <p:cTn id="14" presetID="10" presetClass="entr" presetSubtype="0" fill="hold" nodeType="withEffect">
                                  <p:stCondLst>
                                    <p:cond delay="0"/>
                                  </p:stCondLst>
                                  <p:childTnLst>
                                    <p:set>
                                      <p:cBhvr>
                                        <p:cTn id="15" dur="1" fill="hold">
                                          <p:stCondLst>
                                            <p:cond delay="0"/>
                                          </p:stCondLst>
                                        </p:cTn>
                                        <p:tgtEl>
                                          <p:spTgt spid="180"/>
                                        </p:tgtEl>
                                        <p:attrNameLst>
                                          <p:attrName>style.visibility</p:attrName>
                                        </p:attrNameLst>
                                      </p:cBhvr>
                                      <p:to>
                                        <p:strVal val="visible"/>
                                      </p:to>
                                    </p:set>
                                    <p:animEffect transition="in" filter="fade">
                                      <p:cBhvr>
                                        <p:cTn id="16" dur="2600"/>
                                        <p:tgtEl>
                                          <p:spTgt spid="180"/>
                                        </p:tgtEl>
                                      </p:cBhvr>
                                    </p:animEffect>
                                  </p:childTnLst>
                                </p:cTn>
                              </p:par>
                              <p:par>
                                <p:cTn id="17" presetID="10" presetClass="entr" presetSubtype="0" fill="hold" nodeType="withEffect">
                                  <p:stCondLst>
                                    <p:cond delay="0"/>
                                  </p:stCondLst>
                                  <p:childTnLst>
                                    <p:set>
                                      <p:cBhvr>
                                        <p:cTn id="18" dur="1" fill="hold">
                                          <p:stCondLst>
                                            <p:cond delay="0"/>
                                          </p:stCondLst>
                                        </p:cTn>
                                        <p:tgtEl>
                                          <p:spTgt spid="171"/>
                                        </p:tgtEl>
                                        <p:attrNameLst>
                                          <p:attrName>style.visibility</p:attrName>
                                        </p:attrNameLst>
                                      </p:cBhvr>
                                      <p:to>
                                        <p:strVal val="visible"/>
                                      </p:to>
                                    </p:set>
                                    <p:animEffect transition="in" filter="fade">
                                      <p:cBhvr>
                                        <p:cTn id="19" dur="1000"/>
                                        <p:tgtEl>
                                          <p:spTgt spid="171"/>
                                        </p:tgtEl>
                                      </p:cBhvr>
                                    </p:animEffect>
                                  </p:childTnLst>
                                </p:cTn>
                              </p:par>
                              <p:par>
                                <p:cTn id="20" presetID="10" presetClass="entr" presetSubtype="0" fill="hold" nodeType="withEffect">
                                  <p:stCondLst>
                                    <p:cond delay="0"/>
                                  </p:stCondLst>
                                  <p:childTnLst>
                                    <p:set>
                                      <p:cBhvr>
                                        <p:cTn id="21" dur="1" fill="hold">
                                          <p:stCondLst>
                                            <p:cond delay="0"/>
                                          </p:stCondLst>
                                        </p:cTn>
                                        <p:tgtEl>
                                          <p:spTgt spid="174"/>
                                        </p:tgtEl>
                                        <p:attrNameLst>
                                          <p:attrName>style.visibility</p:attrName>
                                        </p:attrNameLst>
                                      </p:cBhvr>
                                      <p:to>
                                        <p:strVal val="visible"/>
                                      </p:to>
                                    </p:set>
                                    <p:animEffect transition="in" filter="fade">
                                      <p:cBhvr>
                                        <p:cTn id="22" dur="2600"/>
                                        <p:tgtEl>
                                          <p:spTgt spid="174"/>
                                        </p:tgtEl>
                                      </p:cBhvr>
                                    </p:animEffect>
                                  </p:childTnLst>
                                </p:cTn>
                              </p:par>
                              <p:par>
                                <p:cTn id="23" presetID="10" presetClass="entr" presetSubtype="0" fill="hold" nodeType="withEffect">
                                  <p:stCondLst>
                                    <p:cond delay="0"/>
                                  </p:stCondLst>
                                  <p:childTnLst>
                                    <p:set>
                                      <p:cBhvr>
                                        <p:cTn id="24" dur="1" fill="hold">
                                          <p:stCondLst>
                                            <p:cond delay="0"/>
                                          </p:stCondLst>
                                        </p:cTn>
                                        <p:tgtEl>
                                          <p:spTgt spid="177"/>
                                        </p:tgtEl>
                                        <p:attrNameLst>
                                          <p:attrName>style.visibility</p:attrName>
                                        </p:attrNameLst>
                                      </p:cBhvr>
                                      <p:to>
                                        <p:strVal val="visible"/>
                                      </p:to>
                                    </p:set>
                                    <p:animEffect transition="in" filter="fade">
                                      <p:cBhvr>
                                        <p:cTn id="25" dur="2600"/>
                                        <p:tgtEl>
                                          <p:spTgt spid="177"/>
                                        </p:tgtEl>
                                      </p:cBhvr>
                                    </p:animEffect>
                                  </p:childTnLst>
                                </p:cTn>
                              </p:par>
                              <p:par>
                                <p:cTn id="26" presetID="10" presetClass="entr" presetSubtype="0" fill="hold" nodeType="withEffect">
                                  <p:stCondLst>
                                    <p:cond delay="0"/>
                                  </p:stCondLst>
                                  <p:childTnLst>
                                    <p:set>
                                      <p:cBhvr>
                                        <p:cTn id="27" dur="1" fill="hold">
                                          <p:stCondLst>
                                            <p:cond delay="0"/>
                                          </p:stCondLst>
                                        </p:cTn>
                                        <p:tgtEl>
                                          <p:spTgt spid="180"/>
                                        </p:tgtEl>
                                        <p:attrNameLst>
                                          <p:attrName>style.visibility</p:attrName>
                                        </p:attrNameLst>
                                      </p:cBhvr>
                                      <p:to>
                                        <p:strVal val="visible"/>
                                      </p:to>
                                    </p:set>
                                    <p:animEffect transition="in" filter="fade">
                                      <p:cBhvr>
                                        <p:cTn id="28" dur="26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18b3a19b249_0_116"/>
          <p:cNvSpPr txBox="1">
            <a:spLocks noGrp="1"/>
          </p:cNvSpPr>
          <p:nvPr>
            <p:ph type="title" idx="4294967295"/>
          </p:nvPr>
        </p:nvSpPr>
        <p:spPr>
          <a:xfrm>
            <a:off x="0" y="830317"/>
            <a:ext cx="4973638" cy="480958"/>
          </a:xfrm>
          <a:prstGeom prst="rect">
            <a:avLst/>
          </a:prstGeom>
          <a:noFill/>
          <a:ln>
            <a:noFill/>
          </a:ln>
        </p:spPr>
        <p:txBody>
          <a:bodyPr spcFirstLastPara="1" wrap="square" lIns="121900" tIns="60925" rIns="121900" bIns="60925" anchor="t" anchorCtr="0">
            <a:noAutofit/>
          </a:bodyPr>
          <a:lstStyle/>
          <a:p>
            <a:pPr marL="0" lvl="0" indent="0" algn="l" rtl="0">
              <a:lnSpc>
                <a:spcPct val="100000"/>
              </a:lnSpc>
              <a:spcBef>
                <a:spcPts val="0"/>
              </a:spcBef>
              <a:spcAft>
                <a:spcPts val="0"/>
              </a:spcAft>
              <a:buSzPts val="5300"/>
              <a:buNone/>
            </a:pPr>
            <a:r>
              <a:rPr lang="en-US" sz="2400" b="1" dirty="0"/>
              <a:t>Questions?</a:t>
            </a:r>
            <a:endParaRPr sz="2400" b="1" dirty="0"/>
          </a:p>
        </p:txBody>
      </p:sp>
      <p:sp>
        <p:nvSpPr>
          <p:cNvPr id="195" name="Google Shape;195;g18b3a19b249_0_116"/>
          <p:cNvSpPr txBox="1">
            <a:spLocks noGrp="1"/>
          </p:cNvSpPr>
          <p:nvPr>
            <p:ph type="body" idx="4294967295"/>
          </p:nvPr>
        </p:nvSpPr>
        <p:spPr>
          <a:xfrm>
            <a:off x="2067542" y="1563788"/>
            <a:ext cx="3841750" cy="1330325"/>
          </a:xfrm>
          <a:prstGeom prst="rect">
            <a:avLst/>
          </a:prstGeom>
          <a:noFill/>
          <a:ln>
            <a:noFill/>
          </a:ln>
        </p:spPr>
        <p:txBody>
          <a:bodyPr spcFirstLastPara="1" wrap="square" lIns="121900" tIns="60925" rIns="121900" bIns="60925" anchor="t" anchorCtr="0">
            <a:noAutofit/>
          </a:bodyPr>
          <a:lstStyle/>
          <a:p>
            <a:pPr marL="0" lvl="0" indent="0" algn="l" rtl="0">
              <a:lnSpc>
                <a:spcPct val="100000"/>
              </a:lnSpc>
              <a:spcBef>
                <a:spcPts val="0"/>
              </a:spcBef>
              <a:spcAft>
                <a:spcPts val="0"/>
              </a:spcAft>
              <a:buSzPts val="2700"/>
              <a:buNone/>
            </a:pPr>
            <a:r>
              <a:rPr lang="en-US" sz="2000" b="1" dirty="0">
                <a:solidFill>
                  <a:schemeClr val="bg2"/>
                </a:solidFill>
                <a:latin typeface="+mn-lt"/>
              </a:rPr>
              <a:t>Bob Hayden</a:t>
            </a:r>
            <a:endParaRPr sz="2000" b="1" dirty="0">
              <a:solidFill>
                <a:schemeClr val="bg2"/>
              </a:solidFill>
              <a:latin typeface="+mn-lt"/>
            </a:endParaRPr>
          </a:p>
          <a:p>
            <a:pPr marL="0" lvl="0" indent="0" algn="l" rtl="0">
              <a:lnSpc>
                <a:spcPct val="100000"/>
              </a:lnSpc>
              <a:spcBef>
                <a:spcPts val="0"/>
              </a:spcBef>
              <a:spcAft>
                <a:spcPts val="0"/>
              </a:spcAft>
              <a:buSzPts val="2700"/>
              <a:buNone/>
            </a:pPr>
            <a:r>
              <a:rPr lang="en-US" sz="2000" dirty="0">
                <a:solidFill>
                  <a:schemeClr val="bg2"/>
                </a:solidFill>
                <a:latin typeface="+mn-lt"/>
              </a:rPr>
              <a:t>President and CTO</a:t>
            </a:r>
            <a:endParaRPr sz="2000" dirty="0">
              <a:solidFill>
                <a:schemeClr val="bg2"/>
              </a:solidFill>
              <a:latin typeface="+mn-lt"/>
            </a:endParaRPr>
          </a:p>
          <a:p>
            <a:pPr marL="0" lvl="0" indent="0" algn="l" rtl="0">
              <a:lnSpc>
                <a:spcPct val="100000"/>
              </a:lnSpc>
              <a:spcBef>
                <a:spcPts val="0"/>
              </a:spcBef>
              <a:spcAft>
                <a:spcPts val="0"/>
              </a:spcAft>
              <a:buSzPts val="2700"/>
              <a:buNone/>
            </a:pPr>
            <a:r>
              <a:rPr lang="en-US" sz="2000" dirty="0">
                <a:solidFill>
                  <a:schemeClr val="bg2"/>
                </a:solidFill>
                <a:latin typeface="+mn-lt"/>
                <a:ea typeface="Calibri"/>
                <a:cs typeface="Calibri"/>
                <a:sym typeface="Calibri"/>
              </a:rPr>
              <a:t>Standard Power</a:t>
            </a:r>
            <a:br>
              <a:rPr lang="en-US" sz="2000" dirty="0">
                <a:solidFill>
                  <a:schemeClr val="bg2"/>
                </a:solidFill>
                <a:latin typeface="+mn-lt"/>
                <a:ea typeface="Calibri"/>
                <a:cs typeface="Calibri"/>
                <a:sym typeface="Calibri"/>
              </a:rPr>
            </a:br>
            <a:r>
              <a:rPr lang="en-US" sz="2000" dirty="0">
                <a:solidFill>
                  <a:schemeClr val="bg2"/>
                </a:solidFill>
                <a:latin typeface="+mn-lt"/>
                <a:ea typeface="Calibri"/>
                <a:cs typeface="Calibri"/>
                <a:sym typeface="Calibri"/>
              </a:rPr>
              <a:t>b.</a:t>
            </a:r>
            <a:r>
              <a:rPr lang="en-US" sz="2000" dirty="0">
                <a:solidFill>
                  <a:schemeClr val="bg2"/>
                </a:solidFill>
                <a:latin typeface="+mn-lt"/>
              </a:rPr>
              <a:t>hayden</a:t>
            </a:r>
            <a:r>
              <a:rPr lang="en-US" sz="2000" dirty="0">
                <a:solidFill>
                  <a:schemeClr val="bg2"/>
                </a:solidFill>
                <a:latin typeface="+mn-lt"/>
                <a:ea typeface="Calibri"/>
                <a:cs typeface="Calibri"/>
                <a:sym typeface="Calibri"/>
              </a:rPr>
              <a:t>@standardpower.com</a:t>
            </a:r>
            <a:endParaRPr sz="2000" dirty="0">
              <a:solidFill>
                <a:schemeClr val="bg2"/>
              </a:solidFill>
              <a:latin typeface="+mn-lt"/>
            </a:endParaRPr>
          </a:p>
        </p:txBody>
      </p:sp>
      <p:pic>
        <p:nvPicPr>
          <p:cNvPr id="196" name="Google Shape;196;g18b3a19b249_0_116"/>
          <p:cNvPicPr preferRelativeResize="0"/>
          <p:nvPr/>
        </p:nvPicPr>
        <p:blipFill rotWithShape="1">
          <a:blip r:embed="rId3">
            <a:alphaModFix/>
          </a:blip>
          <a:srcRect l="16989" t="5068" r="24344"/>
          <a:stretch/>
        </p:blipFill>
        <p:spPr>
          <a:xfrm>
            <a:off x="6615725" y="704193"/>
            <a:ext cx="5650826" cy="6153738"/>
          </a:xfrm>
          <a:prstGeom prst="rect">
            <a:avLst/>
          </a:prstGeom>
          <a:noFill/>
          <a:ln>
            <a:noFill/>
          </a:ln>
        </p:spPr>
      </p:pic>
      <p:pic>
        <p:nvPicPr>
          <p:cNvPr id="197" name="Google Shape;197;g18b3a19b249_0_116"/>
          <p:cNvPicPr preferRelativeResize="0"/>
          <p:nvPr/>
        </p:nvPicPr>
        <p:blipFill rotWithShape="1">
          <a:blip r:embed="rId4">
            <a:alphaModFix/>
          </a:blip>
          <a:srcRect l="10994" r="13389" b="39657"/>
          <a:stretch/>
        </p:blipFill>
        <p:spPr>
          <a:xfrm>
            <a:off x="462249" y="1694985"/>
            <a:ext cx="1299300" cy="1555400"/>
          </a:xfrm>
          <a:prstGeom prst="rect">
            <a:avLst/>
          </a:prstGeom>
          <a:noFill/>
          <a:ln>
            <a:noFill/>
          </a:ln>
        </p:spPr>
      </p:pic>
      <p:pic>
        <p:nvPicPr>
          <p:cNvPr id="198" name="Google Shape;198;g18b3a19b249_0_116"/>
          <p:cNvPicPr preferRelativeResize="0"/>
          <p:nvPr/>
        </p:nvPicPr>
        <p:blipFill rotWithShape="1">
          <a:blip r:embed="rId5">
            <a:alphaModFix/>
          </a:blip>
          <a:srcRect t="10206"/>
          <a:stretch/>
        </p:blipFill>
        <p:spPr>
          <a:xfrm>
            <a:off x="462249" y="3423775"/>
            <a:ext cx="1299300" cy="1555401"/>
          </a:xfrm>
          <a:prstGeom prst="rect">
            <a:avLst/>
          </a:prstGeom>
          <a:noFill/>
          <a:ln>
            <a:noFill/>
          </a:ln>
        </p:spPr>
      </p:pic>
      <p:sp>
        <p:nvSpPr>
          <p:cNvPr id="199" name="Google Shape;199;g18b3a19b249_0_116"/>
          <p:cNvSpPr txBox="1"/>
          <p:nvPr/>
        </p:nvSpPr>
        <p:spPr>
          <a:xfrm>
            <a:off x="2079208" y="3423775"/>
            <a:ext cx="3715473" cy="141574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chemeClr val="bg2"/>
                </a:solidFill>
                <a:latin typeface="+mn-lt"/>
                <a:ea typeface="Calibri"/>
                <a:cs typeface="Calibri"/>
                <a:sym typeface="Calibri"/>
              </a:rPr>
              <a:t>Emily Manns</a:t>
            </a:r>
            <a:endParaRPr sz="2000" b="1" i="0" u="none" strike="noStrike" cap="none" dirty="0">
              <a:solidFill>
                <a:schemeClr val="bg2"/>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bg2"/>
                </a:solidFill>
                <a:latin typeface="+mn-lt"/>
                <a:ea typeface="Calibri"/>
                <a:cs typeface="Calibri"/>
                <a:sym typeface="Calibri"/>
              </a:rPr>
              <a:t>Community Power </a:t>
            </a:r>
            <a:r>
              <a:rPr lang="en-US" sz="2000" dirty="0">
                <a:solidFill>
                  <a:schemeClr val="bg2"/>
                </a:solidFill>
                <a:latin typeface="+mn-lt"/>
                <a:ea typeface="Calibri"/>
                <a:cs typeface="Calibri"/>
                <a:sym typeface="Calibri"/>
              </a:rPr>
              <a:t>Consultant</a:t>
            </a:r>
            <a:endParaRPr sz="2000" b="0" i="0" u="none" strike="noStrike" cap="none" dirty="0">
              <a:solidFill>
                <a:schemeClr val="bg2"/>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bg2"/>
                </a:solidFill>
                <a:latin typeface="+mn-lt"/>
                <a:ea typeface="Calibri"/>
                <a:cs typeface="Calibri"/>
                <a:sym typeface="Calibri"/>
              </a:rPr>
              <a:t>Standard Power</a:t>
            </a:r>
            <a:br>
              <a:rPr lang="en-US" sz="2000" b="0" i="0" u="none" strike="noStrike" cap="none" dirty="0">
                <a:solidFill>
                  <a:schemeClr val="bg2"/>
                </a:solidFill>
                <a:latin typeface="+mn-lt"/>
                <a:ea typeface="Calibri"/>
                <a:cs typeface="Calibri"/>
                <a:sym typeface="Calibri"/>
              </a:rPr>
            </a:br>
            <a:r>
              <a:rPr lang="en-US" sz="2000" b="0" i="0" u="none" strike="noStrike" cap="none" dirty="0">
                <a:solidFill>
                  <a:schemeClr val="bg2"/>
                </a:solidFill>
                <a:latin typeface="+mn-lt"/>
                <a:ea typeface="Calibri"/>
                <a:cs typeface="Calibri"/>
                <a:sym typeface="Calibri"/>
              </a:rPr>
              <a:t>e.manns@standardpower.com</a:t>
            </a:r>
            <a:endParaRPr sz="1500" b="0" i="0" u="none" strike="noStrike" cap="none" dirty="0">
              <a:solidFill>
                <a:schemeClr val="bg2"/>
              </a:solidFill>
              <a:latin typeface="+mn-lt"/>
              <a:ea typeface="Arial"/>
              <a:cs typeface="Arial"/>
              <a:sym typeface="Arial"/>
            </a:endParaRPr>
          </a:p>
        </p:txBody>
      </p:sp>
      <p:pic>
        <p:nvPicPr>
          <p:cNvPr id="3" name="Picture 2">
            <a:extLst>
              <a:ext uri="{FF2B5EF4-FFF2-40B4-BE49-F238E27FC236}">
                <a16:creationId xmlns:a16="http://schemas.microsoft.com/office/drawing/2014/main" id="{E0F58232-241C-7E6B-B7A7-CDCB76DCE56A}"/>
              </a:ext>
            </a:extLst>
          </p:cNvPr>
          <p:cNvPicPr>
            <a:picLocks noChangeAspect="1"/>
          </p:cNvPicPr>
          <p:nvPr/>
        </p:nvPicPr>
        <p:blipFill rotWithShape="1">
          <a:blip r:embed="rId6"/>
          <a:srcRect b="22620"/>
          <a:stretch/>
        </p:blipFill>
        <p:spPr>
          <a:xfrm>
            <a:off x="462249" y="5152566"/>
            <a:ext cx="1299300" cy="1555400"/>
          </a:xfrm>
          <a:prstGeom prst="rect">
            <a:avLst/>
          </a:prstGeom>
        </p:spPr>
      </p:pic>
      <p:sp>
        <p:nvSpPr>
          <p:cNvPr id="5" name="TextBox 4">
            <a:extLst>
              <a:ext uri="{FF2B5EF4-FFF2-40B4-BE49-F238E27FC236}">
                <a16:creationId xmlns:a16="http://schemas.microsoft.com/office/drawing/2014/main" id="{033C39B9-360F-60DE-E00D-2372AB5CE633}"/>
              </a:ext>
            </a:extLst>
          </p:cNvPr>
          <p:cNvSpPr txBox="1"/>
          <p:nvPr/>
        </p:nvSpPr>
        <p:spPr>
          <a:xfrm>
            <a:off x="2067542" y="5152566"/>
            <a:ext cx="6164316" cy="707886"/>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chemeClr val="bg2"/>
                </a:solidFill>
                <a:latin typeface="+mn-lt"/>
                <a:ea typeface="Calibri"/>
                <a:cs typeface="Calibri"/>
                <a:sym typeface="Calibri"/>
              </a:rPr>
              <a:t>Theresa MacDowell</a:t>
            </a: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bg2"/>
                </a:solidFill>
                <a:latin typeface="+mn-lt"/>
                <a:ea typeface="Calibri"/>
                <a:cs typeface="Calibri"/>
                <a:sym typeface="Calibri"/>
              </a:rPr>
              <a:t>t.macdowell@standardpower.com</a:t>
            </a:r>
            <a:endParaRPr lang="en-US" sz="2000" b="0" i="0" u="none" strike="noStrike" cap="none" dirty="0">
              <a:solidFill>
                <a:schemeClr val="bg2"/>
              </a:solidFill>
              <a:latin typeface="+mn-lt"/>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gfc506c2f6b_0_410"/>
          <p:cNvSpPr txBox="1">
            <a:spLocks noGrp="1"/>
          </p:cNvSpPr>
          <p:nvPr>
            <p:ph type="sldNum" idx="12"/>
          </p:nvPr>
        </p:nvSpPr>
        <p:spPr>
          <a:xfrm>
            <a:off x="14837394" y="6289109"/>
            <a:ext cx="975600" cy="525000"/>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SzPts val="1900"/>
              <a:buNone/>
            </a:pPr>
            <a:fld id="{00000000-1234-1234-1234-123412341234}" type="slidenum">
              <a:rPr lang="en-US"/>
              <a:t>18</a:t>
            </a:fld>
            <a:endParaRPr/>
          </a:p>
        </p:txBody>
      </p:sp>
      <p:sp>
        <p:nvSpPr>
          <p:cNvPr id="234" name="Google Shape;234;gfc506c2f6b_0_410"/>
          <p:cNvSpPr txBox="1">
            <a:spLocks noGrp="1"/>
          </p:cNvSpPr>
          <p:nvPr>
            <p:ph type="title"/>
          </p:nvPr>
        </p:nvSpPr>
        <p:spPr>
          <a:xfrm>
            <a:off x="120700" y="695000"/>
            <a:ext cx="12071400" cy="1143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1000"/>
              </a:spcBef>
              <a:spcAft>
                <a:spcPts val="0"/>
              </a:spcAft>
              <a:buSzPts val="3600"/>
              <a:buNone/>
            </a:pPr>
            <a:r>
              <a:rPr lang="en-US"/>
              <a:t>Postcard</a:t>
            </a:r>
            <a:endParaRPr/>
          </a:p>
        </p:txBody>
      </p:sp>
      <p:pic>
        <p:nvPicPr>
          <p:cNvPr id="235" name="Google Shape;235;gfc506c2f6b_0_410"/>
          <p:cNvPicPr preferRelativeResize="0"/>
          <p:nvPr/>
        </p:nvPicPr>
        <p:blipFill rotWithShape="1">
          <a:blip r:embed="rId3">
            <a:alphaModFix/>
          </a:blip>
          <a:srcRect/>
          <a:stretch/>
        </p:blipFill>
        <p:spPr>
          <a:xfrm>
            <a:off x="170367" y="1667998"/>
            <a:ext cx="5452526" cy="3895076"/>
          </a:xfrm>
          <a:prstGeom prst="rect">
            <a:avLst/>
          </a:prstGeom>
          <a:noFill/>
          <a:ln>
            <a:noFill/>
          </a:ln>
        </p:spPr>
      </p:pic>
      <p:sp>
        <p:nvSpPr>
          <p:cNvPr id="236" name="Google Shape;236;gfc506c2f6b_0_410"/>
          <p:cNvSpPr txBox="1"/>
          <p:nvPr/>
        </p:nvSpPr>
        <p:spPr>
          <a:xfrm>
            <a:off x="306833" y="5885600"/>
            <a:ext cx="117069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We added a signature to the postcard to make the invitation to the community meeting more personable. Having someone from the Town show their support for the program also increases the acceptance of it.</a:t>
            </a:r>
            <a:endParaRPr sz="1600" b="0" i="0" u="none" strike="noStrike" cap="none">
              <a:solidFill>
                <a:srgbClr val="000000"/>
              </a:solidFill>
              <a:latin typeface="Arial"/>
              <a:ea typeface="Arial"/>
              <a:cs typeface="Arial"/>
              <a:sym typeface="Arial"/>
            </a:endParaRPr>
          </a:p>
        </p:txBody>
      </p:sp>
      <p:pic>
        <p:nvPicPr>
          <p:cNvPr id="237" name="Google Shape;237;gfc506c2f6b_0_410"/>
          <p:cNvPicPr preferRelativeResize="0"/>
          <p:nvPr/>
        </p:nvPicPr>
        <p:blipFill rotWithShape="1">
          <a:blip r:embed="rId4">
            <a:alphaModFix/>
          </a:blip>
          <a:srcRect t="1495" r="49425" b="6770"/>
          <a:stretch/>
        </p:blipFill>
        <p:spPr>
          <a:xfrm>
            <a:off x="6671392" y="1453475"/>
            <a:ext cx="4548400" cy="4432125"/>
          </a:xfrm>
          <a:prstGeom prst="rect">
            <a:avLst/>
          </a:prstGeom>
          <a:noFill/>
          <a:ln w="952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35"/>
                                        </p:tgtEl>
                                        <p:attrNameLst>
                                          <p:attrName>style.visibility</p:attrName>
                                        </p:attrNameLst>
                                      </p:cBhvr>
                                      <p:to>
                                        <p:strVal val="hidden"/>
                                      </p:to>
                                    </p:set>
                                  </p:childTnLst>
                                </p:cTn>
                              </p:par>
                              <p:par>
                                <p:cTn id="7" presetID="10" presetClass="exit" presetSubtype="0" fill="hold" nodeType="withEffect">
                                  <p:stCondLst>
                                    <p:cond delay="0"/>
                                  </p:stCondLst>
                                  <p:childTnLst>
                                    <p:animEffect transition="out" filter="fade">
                                      <p:cBhvr>
                                        <p:cTn id="8" dur="1000"/>
                                        <p:tgtEl>
                                          <p:spTgt spid="234"/>
                                        </p:tgtEl>
                                      </p:cBhvr>
                                    </p:animEffect>
                                    <p:set>
                                      <p:cBhvr>
                                        <p:cTn id="9" dur="1" fill="hold">
                                          <p:stCondLst>
                                            <p:cond delay="1000"/>
                                          </p:stCondLst>
                                        </p:cTn>
                                        <p:tgtEl>
                                          <p:spTgt spid="2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fc506c2f6b_0_443"/>
          <p:cNvSpPr txBox="1">
            <a:spLocks noGrp="1"/>
          </p:cNvSpPr>
          <p:nvPr>
            <p:ph type="sldNum" idx="12"/>
          </p:nvPr>
        </p:nvSpPr>
        <p:spPr>
          <a:xfrm>
            <a:off x="14837394" y="6289109"/>
            <a:ext cx="975600" cy="525000"/>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SzPts val="1900"/>
              <a:buNone/>
            </a:pPr>
            <a:fld id="{00000000-1234-1234-1234-123412341234}" type="slidenum">
              <a:rPr lang="en-US"/>
              <a:t>19</a:t>
            </a:fld>
            <a:endParaRPr/>
          </a:p>
        </p:txBody>
      </p:sp>
      <p:grpSp>
        <p:nvGrpSpPr>
          <p:cNvPr id="244" name="Google Shape;244;gfc506c2f6b_0_443"/>
          <p:cNvGrpSpPr/>
          <p:nvPr/>
        </p:nvGrpSpPr>
        <p:grpSpPr>
          <a:xfrm>
            <a:off x="9562140" y="789623"/>
            <a:ext cx="2297174" cy="6024460"/>
            <a:chOff x="6120700" y="868150"/>
            <a:chExt cx="1897550" cy="5842750"/>
          </a:xfrm>
        </p:grpSpPr>
        <p:sp>
          <p:nvSpPr>
            <p:cNvPr id="245" name="Google Shape;245;gfc506c2f6b_0_443"/>
            <p:cNvSpPr/>
            <p:nvPr/>
          </p:nvSpPr>
          <p:spPr>
            <a:xfrm>
              <a:off x="6122850" y="871700"/>
              <a:ext cx="1895400" cy="5839200"/>
            </a:xfrm>
            <a:prstGeom prst="rect">
              <a:avLst/>
            </a:prstGeom>
            <a:solidFill>
              <a:schemeClr val="lt1"/>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6" name="Google Shape;246;gfc506c2f6b_0_443"/>
            <p:cNvPicPr preferRelativeResize="0"/>
            <p:nvPr/>
          </p:nvPicPr>
          <p:blipFill rotWithShape="1">
            <a:blip r:embed="rId3">
              <a:alphaModFix/>
            </a:blip>
            <a:srcRect/>
            <a:stretch/>
          </p:blipFill>
          <p:spPr>
            <a:xfrm>
              <a:off x="6120700" y="868150"/>
              <a:ext cx="1885950" cy="5829300"/>
            </a:xfrm>
            <a:prstGeom prst="rect">
              <a:avLst/>
            </a:prstGeom>
            <a:noFill/>
            <a:ln w="9525" cap="flat" cmpd="sng">
              <a:solidFill>
                <a:srgbClr val="CC0000"/>
              </a:solidFill>
              <a:prstDash val="solid"/>
              <a:round/>
              <a:headEnd type="none" w="sm" len="sm"/>
              <a:tailEnd type="none" w="sm" len="sm"/>
            </a:ln>
          </p:spPr>
        </p:pic>
      </p:grpSp>
      <p:grpSp>
        <p:nvGrpSpPr>
          <p:cNvPr id="247" name="Google Shape;247;gfc506c2f6b_0_443"/>
          <p:cNvGrpSpPr/>
          <p:nvPr/>
        </p:nvGrpSpPr>
        <p:grpSpPr>
          <a:xfrm>
            <a:off x="7149174" y="784501"/>
            <a:ext cx="2294662" cy="6020799"/>
            <a:chOff x="1680363" y="1199150"/>
            <a:chExt cx="1895475" cy="5839200"/>
          </a:xfrm>
        </p:grpSpPr>
        <p:sp>
          <p:nvSpPr>
            <p:cNvPr id="248" name="Google Shape;248;gfc506c2f6b_0_443"/>
            <p:cNvSpPr/>
            <p:nvPr/>
          </p:nvSpPr>
          <p:spPr>
            <a:xfrm>
              <a:off x="1680375" y="1199150"/>
              <a:ext cx="1886100" cy="5839200"/>
            </a:xfrm>
            <a:prstGeom prst="rect">
              <a:avLst/>
            </a:prstGeom>
            <a:solidFill>
              <a:schemeClr val="lt1"/>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9" name="Google Shape;249;gfc506c2f6b_0_443"/>
            <p:cNvPicPr preferRelativeResize="0"/>
            <p:nvPr/>
          </p:nvPicPr>
          <p:blipFill rotWithShape="1">
            <a:blip r:embed="rId4">
              <a:alphaModFix/>
            </a:blip>
            <a:srcRect/>
            <a:stretch/>
          </p:blipFill>
          <p:spPr>
            <a:xfrm>
              <a:off x="1680363" y="1204088"/>
              <a:ext cx="1895475" cy="5829300"/>
            </a:xfrm>
            <a:prstGeom prst="rect">
              <a:avLst/>
            </a:prstGeom>
            <a:noFill/>
            <a:ln w="9525" cap="flat" cmpd="sng">
              <a:solidFill>
                <a:srgbClr val="CC0000"/>
              </a:solidFill>
              <a:prstDash val="solid"/>
              <a:round/>
              <a:headEnd type="none" w="sm" len="sm"/>
              <a:tailEnd type="none" w="sm" len="sm"/>
            </a:ln>
          </p:spPr>
        </p:pic>
      </p:grpSp>
      <p:sp>
        <p:nvSpPr>
          <p:cNvPr id="250" name="Google Shape;250;gfc506c2f6b_0_443"/>
          <p:cNvSpPr txBox="1">
            <a:spLocks noGrp="1"/>
          </p:cNvSpPr>
          <p:nvPr>
            <p:ph type="title"/>
          </p:nvPr>
        </p:nvSpPr>
        <p:spPr>
          <a:xfrm>
            <a:off x="952200" y="2173035"/>
            <a:ext cx="5058300" cy="33807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1000"/>
              </a:spcBef>
              <a:spcAft>
                <a:spcPts val="0"/>
              </a:spcAft>
              <a:buSzPts val="3600"/>
              <a:buNone/>
            </a:pPr>
            <a:r>
              <a:rPr lang="en-US"/>
              <a:t>Bookmarks &amp; Flyers</a:t>
            </a:r>
            <a:endParaRPr/>
          </a:p>
        </p:txBody>
      </p:sp>
      <p:sp>
        <p:nvSpPr>
          <p:cNvPr id="251" name="Google Shape;251;gfc506c2f6b_0_443"/>
          <p:cNvSpPr txBox="1"/>
          <p:nvPr/>
        </p:nvSpPr>
        <p:spPr>
          <a:xfrm>
            <a:off x="174700" y="5673500"/>
            <a:ext cx="63360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Melrose did a trial run handing out bookmarks at events.  We’ve now printed 800 bookmarks for them and their opt up numbers are consistently climbing.</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fade">
                                      <p:cBhvr>
                                        <p:cTn id="7" dur="1000"/>
                                        <p:tgtEl>
                                          <p:spTgt spid="244"/>
                                        </p:tgtEl>
                                      </p:cBhvr>
                                    </p:animEffect>
                                  </p:childTnLst>
                                </p:cTn>
                              </p:par>
                              <p:par>
                                <p:cTn id="8" presetID="10" presetClass="entr" presetSubtype="0" fill="hold" nodeType="withEffect">
                                  <p:stCondLst>
                                    <p:cond delay="0"/>
                                  </p:stCondLst>
                                  <p:childTnLst>
                                    <p:set>
                                      <p:cBhvr>
                                        <p:cTn id="9" dur="1" fill="hold">
                                          <p:stCondLst>
                                            <p:cond delay="0"/>
                                          </p:stCondLst>
                                        </p:cTn>
                                        <p:tgtEl>
                                          <p:spTgt spid="247"/>
                                        </p:tgtEl>
                                        <p:attrNameLst>
                                          <p:attrName>style.visibility</p:attrName>
                                        </p:attrNameLst>
                                      </p:cBhvr>
                                      <p:to>
                                        <p:strVal val="visible"/>
                                      </p:to>
                                    </p:set>
                                    <p:animEffect transition="in" filter="fade">
                                      <p:cBhvr>
                                        <p:cTn id="10" dur="1000"/>
                                        <p:tgtEl>
                                          <p:spTgt spid="247"/>
                                        </p:tgtEl>
                                      </p:cBhvr>
                                    </p:animEffect>
                                  </p:childTnLst>
                                </p:cTn>
                              </p:par>
                              <p:par>
                                <p:cTn id="11" presetID="10" presetClass="entr" presetSubtype="0" fill="hold" nodeType="withEffect">
                                  <p:stCondLst>
                                    <p:cond delay="0"/>
                                  </p:stCondLst>
                                  <p:childTnLst>
                                    <p:set>
                                      <p:cBhvr>
                                        <p:cTn id="12" dur="1" fill="hold">
                                          <p:stCondLst>
                                            <p:cond delay="0"/>
                                          </p:stCondLst>
                                        </p:cTn>
                                        <p:tgtEl>
                                          <p:spTgt spid="250"/>
                                        </p:tgtEl>
                                        <p:attrNameLst>
                                          <p:attrName>style.visibility</p:attrName>
                                        </p:attrNameLst>
                                      </p:cBhvr>
                                      <p:to>
                                        <p:strVal val="visible"/>
                                      </p:to>
                                    </p:set>
                                    <p:animEffect transition="in" filter="fade">
                                      <p:cBhvr>
                                        <p:cTn id="13" dur="10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Google Shape;76;p2"/>
          <p:cNvSpPr txBox="1"/>
          <p:nvPr/>
        </p:nvSpPr>
        <p:spPr>
          <a:xfrm>
            <a:off x="5188500" y="1622700"/>
            <a:ext cx="5479500" cy="4366800"/>
          </a:xfrm>
          <a:prstGeom prst="rect">
            <a:avLst/>
          </a:prstGeom>
          <a:noFill/>
          <a:ln>
            <a:noFill/>
          </a:ln>
        </p:spPr>
        <p:txBody>
          <a:bodyPr spcFirstLastPara="1" wrap="square" lIns="91425" tIns="45700" rIns="91425" bIns="45700" anchor="t" anchorCtr="0">
            <a:noAutofit/>
          </a:bodyPr>
          <a:lstStyle/>
          <a:p>
            <a:pPr>
              <a:buClr>
                <a:schemeClr val="dk1"/>
              </a:buClr>
              <a:buSzPts val="3600"/>
            </a:pPr>
            <a:r>
              <a:rPr lang="en-US" sz="2400" b="1" dirty="0">
                <a:solidFill>
                  <a:schemeClr val="bg2"/>
                </a:solidFill>
                <a:latin typeface="Calibri"/>
                <a:ea typeface="Calibri"/>
                <a:cs typeface="Calibri"/>
                <a:sym typeface="Calibri"/>
              </a:rPr>
              <a:t>Mike Fowler</a:t>
            </a:r>
            <a:endParaRPr sz="2400" b="1" dirty="0">
              <a:solidFill>
                <a:schemeClr val="bg2"/>
              </a:solidFill>
              <a:latin typeface="Calibri"/>
              <a:ea typeface="Calibri"/>
              <a:cs typeface="Calibri"/>
              <a:sym typeface="Calibri"/>
            </a:endParaRPr>
          </a:p>
          <a:p>
            <a:pPr>
              <a:buClr>
                <a:schemeClr val="dk1"/>
              </a:buClr>
              <a:buSzPts val="3600"/>
            </a:pPr>
            <a:r>
              <a:rPr lang="en-US" sz="2400" dirty="0">
                <a:solidFill>
                  <a:schemeClr val="bg2"/>
                </a:solidFill>
                <a:latin typeface="Calibri"/>
                <a:ea typeface="Calibri"/>
                <a:cs typeface="Calibri"/>
                <a:sym typeface="Calibri"/>
              </a:rPr>
              <a:t>Director of </a:t>
            </a:r>
            <a:r>
              <a:rPr lang="en-US" sz="2400">
                <a:solidFill>
                  <a:schemeClr val="bg2"/>
                </a:solidFill>
                <a:latin typeface="Calibri"/>
                <a:ea typeface="Calibri"/>
                <a:cs typeface="Calibri"/>
                <a:sym typeface="Calibri"/>
              </a:rPr>
              <a:t>Public Works</a:t>
            </a:r>
          </a:p>
          <a:p>
            <a:pPr>
              <a:buClr>
                <a:schemeClr val="dk1"/>
              </a:buClr>
              <a:buSzPts val="3600"/>
            </a:pPr>
            <a:r>
              <a:rPr lang="en-US" sz="2400">
                <a:solidFill>
                  <a:schemeClr val="bg2"/>
                </a:solidFill>
                <a:latin typeface="Calibri"/>
                <a:ea typeface="Calibri"/>
                <a:cs typeface="Calibri"/>
                <a:sym typeface="Calibri"/>
              </a:rPr>
              <a:t>Town </a:t>
            </a:r>
            <a:r>
              <a:rPr lang="en-US" sz="2400" dirty="0">
                <a:solidFill>
                  <a:schemeClr val="bg2"/>
                </a:solidFill>
                <a:latin typeface="Calibri"/>
                <a:ea typeface="Calibri"/>
                <a:cs typeface="Calibri"/>
                <a:sym typeface="Calibri"/>
              </a:rPr>
              <a:t>of Derry</a:t>
            </a:r>
            <a:endParaRPr sz="2400" dirty="0">
              <a:solidFill>
                <a:schemeClr val="bg2"/>
              </a:solidFill>
              <a:latin typeface="Calibri"/>
              <a:ea typeface="Calibri"/>
              <a:cs typeface="Calibri"/>
              <a:sym typeface="Calibri"/>
            </a:endParaRPr>
          </a:p>
          <a:p>
            <a:pPr>
              <a:buSzPts val="3600"/>
            </a:pPr>
            <a:endParaRPr sz="2400" dirty="0">
              <a:solidFill>
                <a:schemeClr val="bg2"/>
              </a:solidFill>
              <a:latin typeface="Calibri"/>
              <a:ea typeface="Calibri"/>
              <a:cs typeface="Calibri"/>
              <a:sym typeface="Calibri"/>
            </a:endParaRPr>
          </a:p>
          <a:p>
            <a:pPr>
              <a:buSzPts val="3600"/>
            </a:pPr>
            <a:r>
              <a:rPr lang="en-US" sz="2400" b="1" dirty="0">
                <a:solidFill>
                  <a:schemeClr val="bg2"/>
                </a:solidFill>
                <a:latin typeface="Calibri"/>
                <a:ea typeface="Calibri"/>
                <a:cs typeface="Calibri"/>
                <a:sym typeface="Calibri"/>
              </a:rPr>
              <a:t>Robert Hayden</a:t>
            </a:r>
            <a:endParaRPr sz="2400" dirty="0">
              <a:solidFill>
                <a:schemeClr val="bg2"/>
              </a:solidFill>
            </a:endParaRPr>
          </a:p>
          <a:p>
            <a:pPr>
              <a:buSzPts val="3600"/>
            </a:pPr>
            <a:r>
              <a:rPr lang="en-US" sz="2400" dirty="0">
                <a:solidFill>
                  <a:schemeClr val="bg2"/>
                </a:solidFill>
                <a:latin typeface="Calibri"/>
                <a:ea typeface="Calibri"/>
                <a:cs typeface="Calibri"/>
                <a:sym typeface="Calibri"/>
              </a:rPr>
              <a:t>President and CTO</a:t>
            </a:r>
            <a:endParaRPr sz="2400" dirty="0">
              <a:solidFill>
                <a:schemeClr val="bg2"/>
              </a:solidFill>
              <a:latin typeface="Calibri"/>
              <a:ea typeface="Calibri"/>
              <a:cs typeface="Calibri"/>
              <a:sym typeface="Calibri"/>
            </a:endParaRPr>
          </a:p>
          <a:p>
            <a:pPr>
              <a:buSzPts val="3600"/>
            </a:pPr>
            <a:r>
              <a:rPr lang="en-US" sz="2400" dirty="0">
                <a:solidFill>
                  <a:schemeClr val="bg2"/>
                </a:solidFill>
                <a:latin typeface="Calibri"/>
                <a:ea typeface="Calibri"/>
                <a:cs typeface="Calibri"/>
                <a:sym typeface="Calibri"/>
              </a:rPr>
              <a:t>Standard Power</a:t>
            </a:r>
            <a:endParaRPr sz="2400" dirty="0">
              <a:solidFill>
                <a:schemeClr val="bg2"/>
              </a:solidFill>
              <a:latin typeface="Calibri"/>
              <a:ea typeface="Calibri"/>
              <a:cs typeface="Calibri"/>
              <a:sym typeface="Calibri"/>
            </a:endParaRPr>
          </a:p>
          <a:p>
            <a:pPr>
              <a:buSzPts val="3600"/>
            </a:pPr>
            <a:endParaRPr sz="2400" dirty="0">
              <a:solidFill>
                <a:schemeClr val="bg2"/>
              </a:solidFill>
              <a:latin typeface="Calibri"/>
              <a:ea typeface="Calibri"/>
              <a:cs typeface="Calibri"/>
              <a:sym typeface="Calibri"/>
            </a:endParaRPr>
          </a:p>
          <a:p>
            <a:pPr>
              <a:buClr>
                <a:schemeClr val="dk1"/>
              </a:buClr>
              <a:buSzPts val="3600"/>
            </a:pPr>
            <a:r>
              <a:rPr lang="en-US" sz="2400" b="1" dirty="0">
                <a:solidFill>
                  <a:schemeClr val="bg2"/>
                </a:solidFill>
                <a:latin typeface="Calibri"/>
                <a:ea typeface="Calibri"/>
                <a:cs typeface="Calibri"/>
                <a:sym typeface="Calibri"/>
              </a:rPr>
              <a:t>Emily Manns</a:t>
            </a:r>
            <a:endParaRPr sz="2400" dirty="0">
              <a:solidFill>
                <a:schemeClr val="bg2"/>
              </a:solidFill>
            </a:endParaRPr>
          </a:p>
          <a:p>
            <a:pPr>
              <a:buClr>
                <a:schemeClr val="dk1"/>
              </a:buClr>
              <a:buSzPts val="3600"/>
            </a:pPr>
            <a:r>
              <a:rPr lang="en-US" sz="2400" dirty="0">
                <a:solidFill>
                  <a:schemeClr val="bg2"/>
                </a:solidFill>
                <a:latin typeface="Calibri"/>
                <a:ea typeface="Calibri"/>
                <a:cs typeface="Calibri"/>
                <a:sym typeface="Calibri"/>
              </a:rPr>
              <a:t>Community Power Consultant</a:t>
            </a:r>
            <a:endParaRPr sz="2400" dirty="0">
              <a:solidFill>
                <a:schemeClr val="bg2"/>
              </a:solidFill>
            </a:endParaRPr>
          </a:p>
          <a:p>
            <a:pPr>
              <a:buClr>
                <a:schemeClr val="dk1"/>
              </a:buClr>
              <a:buSzPts val="3600"/>
            </a:pPr>
            <a:r>
              <a:rPr lang="en-US" sz="2400" dirty="0">
                <a:solidFill>
                  <a:schemeClr val="bg2"/>
                </a:solidFill>
                <a:latin typeface="Calibri"/>
                <a:ea typeface="Calibri"/>
                <a:cs typeface="Calibri"/>
                <a:sym typeface="Calibri"/>
              </a:rPr>
              <a:t>Standard Power</a:t>
            </a:r>
            <a:endParaRPr sz="2400" dirty="0">
              <a:solidFill>
                <a:schemeClr val="bg2"/>
              </a:solidFill>
              <a:latin typeface="Calibri"/>
              <a:ea typeface="Calibri"/>
              <a:cs typeface="Calibri"/>
              <a:sym typeface="Calibri"/>
            </a:endParaRPr>
          </a:p>
        </p:txBody>
      </p:sp>
      <p:cxnSp>
        <p:nvCxnSpPr>
          <p:cNvPr id="77" name="Google Shape;77;p2"/>
          <p:cNvCxnSpPr/>
          <p:nvPr/>
        </p:nvCxnSpPr>
        <p:spPr>
          <a:xfrm flipH="1">
            <a:off x="4937211" y="1145111"/>
            <a:ext cx="600" cy="5001000"/>
          </a:xfrm>
          <a:prstGeom prst="straightConnector1">
            <a:avLst/>
          </a:prstGeom>
          <a:noFill/>
          <a:ln w="38100" cap="flat" cmpd="sng">
            <a:solidFill>
              <a:srgbClr val="EC7700"/>
            </a:solidFill>
            <a:prstDash val="solid"/>
            <a:round/>
            <a:headEnd type="none" w="sm" len="sm"/>
            <a:tailEnd type="none" w="sm" len="sm"/>
          </a:ln>
        </p:spPr>
      </p:cxnSp>
      <p:sp>
        <p:nvSpPr>
          <p:cNvPr id="78" name="Google Shape;78;p2"/>
          <p:cNvSpPr txBox="1"/>
          <p:nvPr/>
        </p:nvSpPr>
        <p:spPr>
          <a:xfrm>
            <a:off x="1041124" y="3255554"/>
            <a:ext cx="3896759" cy="1022156"/>
          </a:xfrm>
          <a:prstGeom prst="rect">
            <a:avLst/>
          </a:prstGeom>
          <a:noFill/>
          <a:ln>
            <a:noFill/>
          </a:ln>
        </p:spPr>
        <p:txBody>
          <a:bodyPr spcFirstLastPara="1" wrap="square" lIns="91425" tIns="45700" rIns="91425" bIns="45700" anchor="t" anchorCtr="0">
            <a:noAutofit/>
          </a:bodyPr>
          <a:lstStyle/>
          <a:p>
            <a:pPr algn="ctr">
              <a:buClr>
                <a:srgbClr val="1776B9"/>
              </a:buClr>
              <a:buSzPts val="4000"/>
            </a:pPr>
            <a:r>
              <a:rPr lang="en-US" sz="5400" b="1" dirty="0">
                <a:solidFill>
                  <a:srgbClr val="002060"/>
                </a:solidFill>
                <a:latin typeface="+mj-lt"/>
                <a:ea typeface="Montserrat"/>
                <a:cs typeface="Montserrat"/>
                <a:sym typeface="Montserrat"/>
              </a:rPr>
              <a:t>Welcome</a:t>
            </a:r>
            <a:endParaRPr sz="5400" dirty="0">
              <a:solidFill>
                <a:srgbClr val="002060"/>
              </a:solidFill>
              <a:latin typeface="+mj-lt"/>
            </a:endParaRPr>
          </a:p>
          <a:p>
            <a:pPr algn="ctr">
              <a:buClr>
                <a:srgbClr val="1776B9"/>
              </a:buClr>
              <a:buSzPts val="4000"/>
            </a:pPr>
            <a:endParaRPr sz="4000" b="1" dirty="0">
              <a:solidFill>
                <a:srgbClr val="008375"/>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991C112A-F824-7948-4337-0BF0F4C7768D}"/>
              </a:ext>
            </a:extLst>
          </p:cNvPr>
          <p:cNvPicPr>
            <a:picLocks noChangeAspect="1"/>
          </p:cNvPicPr>
          <p:nvPr/>
        </p:nvPicPr>
        <p:blipFill>
          <a:blip r:embed="rId3"/>
          <a:stretch>
            <a:fillRect/>
          </a:stretch>
        </p:blipFill>
        <p:spPr>
          <a:xfrm>
            <a:off x="253712" y="5957973"/>
            <a:ext cx="1960143" cy="65668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gfc506c2f6b_0_427"/>
          <p:cNvSpPr txBox="1">
            <a:spLocks noGrp="1"/>
          </p:cNvSpPr>
          <p:nvPr>
            <p:ph type="sldNum" idx="12"/>
          </p:nvPr>
        </p:nvSpPr>
        <p:spPr>
          <a:xfrm>
            <a:off x="14837394" y="6289109"/>
            <a:ext cx="975600" cy="525000"/>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SzPts val="1900"/>
              <a:buNone/>
            </a:pPr>
            <a:fld id="{00000000-1234-1234-1234-123412341234}" type="slidenum">
              <a:rPr lang="en-US"/>
              <a:t>20</a:t>
            </a:fld>
            <a:endParaRPr/>
          </a:p>
        </p:txBody>
      </p:sp>
      <p:sp>
        <p:nvSpPr>
          <p:cNvPr id="258" name="Google Shape;258;gfc506c2f6b_0_427"/>
          <p:cNvSpPr txBox="1">
            <a:spLocks noGrp="1"/>
          </p:cNvSpPr>
          <p:nvPr>
            <p:ph type="title"/>
          </p:nvPr>
        </p:nvSpPr>
        <p:spPr>
          <a:xfrm>
            <a:off x="1494075" y="684500"/>
            <a:ext cx="8307000" cy="1143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1000"/>
              </a:spcBef>
              <a:spcAft>
                <a:spcPts val="0"/>
              </a:spcAft>
              <a:buSzPts val="3600"/>
              <a:buNone/>
            </a:pPr>
            <a:r>
              <a:rPr lang="en-US"/>
              <a:t>Video Interviews</a:t>
            </a:r>
            <a:endParaRPr/>
          </a:p>
        </p:txBody>
      </p:sp>
      <p:pic>
        <p:nvPicPr>
          <p:cNvPr id="259" name="Google Shape;259;gfc506c2f6b_0_427"/>
          <p:cNvPicPr preferRelativeResize="0"/>
          <p:nvPr/>
        </p:nvPicPr>
        <p:blipFill rotWithShape="1">
          <a:blip r:embed="rId3">
            <a:alphaModFix/>
          </a:blip>
          <a:srcRect/>
          <a:stretch/>
        </p:blipFill>
        <p:spPr>
          <a:xfrm>
            <a:off x="2102267" y="1733123"/>
            <a:ext cx="6902900" cy="3900150"/>
          </a:xfrm>
          <a:prstGeom prst="rect">
            <a:avLst/>
          </a:prstGeom>
          <a:noFill/>
          <a:ln>
            <a:noFill/>
          </a:ln>
        </p:spPr>
      </p:pic>
      <p:sp>
        <p:nvSpPr>
          <p:cNvPr id="260" name="Google Shape;260;gfc506c2f6b_0_427"/>
          <p:cNvSpPr txBox="1"/>
          <p:nvPr/>
        </p:nvSpPr>
        <p:spPr>
          <a:xfrm>
            <a:off x="396133" y="5793375"/>
            <a:ext cx="108771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We recorded 2 informational videos with Waltham City Councilor Vidal, one in </a:t>
            </a:r>
            <a:r>
              <a:rPr lang="en-US" sz="1400" b="0" i="0" u="sng" strike="noStrike" cap="none">
                <a:solidFill>
                  <a:schemeClr val="hlink"/>
                </a:solidFill>
                <a:latin typeface="Arial"/>
                <a:ea typeface="Arial"/>
                <a:cs typeface="Arial"/>
                <a:sym typeface="Arial"/>
                <a:hlinkClick r:id="rId4"/>
              </a:rPr>
              <a:t>English</a:t>
            </a:r>
            <a:r>
              <a:rPr lang="en-US" sz="1400" b="0" i="0" u="none" strike="noStrike" cap="none">
                <a:solidFill>
                  <a:srgbClr val="000000"/>
                </a:solidFill>
                <a:latin typeface="Arial"/>
                <a:ea typeface="Arial"/>
                <a:cs typeface="Arial"/>
                <a:sym typeface="Arial"/>
              </a:rPr>
              <a:t> and one </a:t>
            </a:r>
            <a:r>
              <a:rPr lang="en-US" sz="1400" b="0" i="0" u="sng" strike="noStrike" cap="none">
                <a:solidFill>
                  <a:schemeClr val="hlink"/>
                </a:solidFill>
                <a:latin typeface="Arial"/>
                <a:ea typeface="Arial"/>
                <a:cs typeface="Arial"/>
                <a:sym typeface="Arial"/>
                <a:hlinkClick r:id="rId5"/>
              </a:rPr>
              <a:t>En español.</a:t>
            </a:r>
            <a:r>
              <a:rPr lang="en-US" sz="1400" b="0" i="0" u="none" strike="noStrike" cap="none">
                <a:solidFill>
                  <a:srgbClr val="000000"/>
                </a:solidFill>
                <a:latin typeface="Arial"/>
                <a:ea typeface="Arial"/>
                <a:cs typeface="Arial"/>
                <a:sym typeface="Arial"/>
              </a:rPr>
              <a:t>  The interviews are listed on the website and were shown by WCAC-TV. Both are around 10 minutes in length and cover the basics of the program.</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58"/>
                                        </p:tgtEl>
                                      </p:cBhvr>
                                    </p:animEffect>
                                    <p:set>
                                      <p:cBhvr>
                                        <p:cTn id="7" dur="1" fill="hold">
                                          <p:stCondLst>
                                            <p:cond delay="1000"/>
                                          </p:stCondLst>
                                        </p:cTn>
                                        <p:tgtEl>
                                          <p:spTgt spid="2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fc506c2f6b_0_419"/>
          <p:cNvSpPr txBox="1">
            <a:spLocks noGrp="1"/>
          </p:cNvSpPr>
          <p:nvPr>
            <p:ph type="sldNum" idx="12"/>
          </p:nvPr>
        </p:nvSpPr>
        <p:spPr>
          <a:xfrm>
            <a:off x="14837394" y="6289109"/>
            <a:ext cx="975600" cy="525000"/>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SzPts val="1900"/>
              <a:buNone/>
            </a:pPr>
            <a:fld id="{00000000-1234-1234-1234-123412341234}" type="slidenum">
              <a:rPr lang="en-US"/>
              <a:t>21</a:t>
            </a:fld>
            <a:endParaRPr/>
          </a:p>
        </p:txBody>
      </p:sp>
      <p:sp>
        <p:nvSpPr>
          <p:cNvPr id="267" name="Google Shape;267;gfc506c2f6b_0_419"/>
          <p:cNvSpPr txBox="1">
            <a:spLocks noGrp="1"/>
          </p:cNvSpPr>
          <p:nvPr>
            <p:ph type="title"/>
          </p:nvPr>
        </p:nvSpPr>
        <p:spPr>
          <a:xfrm>
            <a:off x="763800" y="642550"/>
            <a:ext cx="10664400" cy="1143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1000"/>
              </a:spcBef>
              <a:spcAft>
                <a:spcPts val="0"/>
              </a:spcAft>
              <a:buSzPts val="3600"/>
              <a:buNone/>
            </a:pPr>
            <a:r>
              <a:rPr lang="en-US"/>
              <a:t>Social Media</a:t>
            </a:r>
            <a:endParaRPr/>
          </a:p>
        </p:txBody>
      </p:sp>
      <p:pic>
        <p:nvPicPr>
          <p:cNvPr id="268" name="Google Shape;268;gfc506c2f6b_0_419"/>
          <p:cNvPicPr preferRelativeResize="0"/>
          <p:nvPr/>
        </p:nvPicPr>
        <p:blipFill rotWithShape="1">
          <a:blip r:embed="rId3">
            <a:alphaModFix/>
          </a:blip>
          <a:srcRect/>
          <a:stretch/>
        </p:blipFill>
        <p:spPr>
          <a:xfrm>
            <a:off x="2050975" y="1703158"/>
            <a:ext cx="7942932" cy="4156801"/>
          </a:xfrm>
          <a:prstGeom prst="rect">
            <a:avLst/>
          </a:prstGeom>
          <a:noFill/>
          <a:ln>
            <a:noFill/>
          </a:ln>
        </p:spPr>
      </p:pic>
      <p:sp>
        <p:nvSpPr>
          <p:cNvPr id="269" name="Google Shape;269;gfc506c2f6b_0_419"/>
          <p:cNvSpPr txBox="1"/>
          <p:nvPr/>
        </p:nvSpPr>
        <p:spPr>
          <a:xfrm>
            <a:off x="1112233" y="5938600"/>
            <a:ext cx="106644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We added a nudge reminder for the 100% option into the general social media schedule for the launch period. </a:t>
            </a:r>
            <a:endParaRPr sz="16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67"/>
                                        </p:tgtEl>
                                      </p:cBhvr>
                                    </p:animEffect>
                                    <p:set>
                                      <p:cBhvr>
                                        <p:cTn id="7" dur="1" fill="hold">
                                          <p:stCondLst>
                                            <p:cond delay="1000"/>
                                          </p:stCondLst>
                                        </p:cTn>
                                        <p:tgtEl>
                                          <p:spTgt spid="2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fc506c2f6b_0_435"/>
          <p:cNvSpPr txBox="1">
            <a:spLocks noGrp="1"/>
          </p:cNvSpPr>
          <p:nvPr>
            <p:ph type="sldNum" idx="12"/>
          </p:nvPr>
        </p:nvSpPr>
        <p:spPr>
          <a:xfrm>
            <a:off x="14837394" y="6289109"/>
            <a:ext cx="975600" cy="525000"/>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SzPts val="1900"/>
              <a:buNone/>
            </a:pPr>
            <a:fld id="{00000000-1234-1234-1234-123412341234}" type="slidenum">
              <a:rPr lang="en-US"/>
              <a:t>22</a:t>
            </a:fld>
            <a:endParaRPr/>
          </a:p>
        </p:txBody>
      </p:sp>
      <p:sp>
        <p:nvSpPr>
          <p:cNvPr id="276" name="Google Shape;276;gfc506c2f6b_0_435"/>
          <p:cNvSpPr txBox="1">
            <a:spLocks noGrp="1"/>
          </p:cNvSpPr>
          <p:nvPr>
            <p:ph type="title"/>
          </p:nvPr>
        </p:nvSpPr>
        <p:spPr>
          <a:xfrm>
            <a:off x="-130950" y="684500"/>
            <a:ext cx="12279600" cy="1143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1000"/>
              </a:spcBef>
              <a:spcAft>
                <a:spcPts val="0"/>
              </a:spcAft>
              <a:buSzPts val="3600"/>
              <a:buNone/>
            </a:pPr>
            <a:r>
              <a:rPr lang="en-US"/>
              <a:t>Lawn Signs</a:t>
            </a:r>
            <a:endParaRPr/>
          </a:p>
        </p:txBody>
      </p:sp>
      <p:pic>
        <p:nvPicPr>
          <p:cNvPr id="277" name="Google Shape;277;gfc506c2f6b_0_435"/>
          <p:cNvPicPr preferRelativeResize="0"/>
          <p:nvPr/>
        </p:nvPicPr>
        <p:blipFill rotWithShape="1">
          <a:blip r:embed="rId3">
            <a:alphaModFix/>
          </a:blip>
          <a:srcRect t="11426"/>
          <a:stretch/>
        </p:blipFill>
        <p:spPr>
          <a:xfrm>
            <a:off x="1109150" y="1535800"/>
            <a:ext cx="9353724" cy="4231700"/>
          </a:xfrm>
          <a:prstGeom prst="rect">
            <a:avLst/>
          </a:prstGeom>
          <a:noFill/>
          <a:ln>
            <a:noFill/>
          </a:ln>
        </p:spPr>
      </p:pic>
      <p:sp>
        <p:nvSpPr>
          <p:cNvPr id="278" name="Google Shape;278;gfc506c2f6b_0_435"/>
          <p:cNvSpPr txBox="1"/>
          <p:nvPr/>
        </p:nvSpPr>
        <p:spPr>
          <a:xfrm>
            <a:off x="178350" y="5872375"/>
            <a:ext cx="118353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Arlington - Our data showed that people who signed up for 100% or 50% products learned about them through word of mouth or signs, so we printed signs for Arlington and asked the 100ers to post them. We got 36 lawn sign requests in 1 week.</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7"/>
                                        </p:tgtEl>
                                        <p:attrNameLst>
                                          <p:attrName>style.visibility</p:attrName>
                                        </p:attrNameLst>
                                      </p:cBhvr>
                                      <p:to>
                                        <p:strVal val="visible"/>
                                      </p:to>
                                    </p:set>
                                    <p:animEffect transition="in" filter="fade">
                                      <p:cBhvr>
                                        <p:cTn id="7" dur="1000"/>
                                        <p:tgtEl>
                                          <p:spTgt spid="277"/>
                                        </p:tgtEl>
                                      </p:cBhvr>
                                    </p:animEffect>
                                  </p:childTnLst>
                                </p:cTn>
                              </p:par>
                              <p:par>
                                <p:cTn id="8" presetID="10" presetClass="exit" presetSubtype="0" fill="hold" nodeType="withEffect">
                                  <p:stCondLst>
                                    <p:cond delay="0"/>
                                  </p:stCondLst>
                                  <p:childTnLst>
                                    <p:animEffect transition="out" filter="fade">
                                      <p:cBhvr>
                                        <p:cTn id="9" dur="1200"/>
                                        <p:tgtEl>
                                          <p:spTgt spid="277"/>
                                        </p:tgtEl>
                                      </p:cBhvr>
                                    </p:animEffect>
                                    <p:set>
                                      <p:cBhvr>
                                        <p:cTn id="10" dur="1" fill="hold">
                                          <p:stCondLst>
                                            <p:cond delay="1200"/>
                                          </p:stCondLst>
                                        </p:cTn>
                                        <p:tgtEl>
                                          <p:spTgt spid="27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276"/>
                                        </p:tgtEl>
                                      </p:cBhvr>
                                    </p:animEffect>
                                    <p:set>
                                      <p:cBhvr>
                                        <p:cTn id="13" dur="1" fill="hold">
                                          <p:stCondLst>
                                            <p:cond delay="1000"/>
                                          </p:stCondLst>
                                        </p:cTn>
                                        <p:tgtEl>
                                          <p:spTgt spid="2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4" name="Google Shape;84;p3"/>
          <p:cNvSpPr txBox="1"/>
          <p:nvPr/>
        </p:nvSpPr>
        <p:spPr>
          <a:xfrm>
            <a:off x="5472687" y="1577086"/>
            <a:ext cx="4879844" cy="4382767"/>
          </a:xfrm>
          <a:prstGeom prst="rect">
            <a:avLst/>
          </a:prstGeom>
          <a:noFill/>
          <a:ln>
            <a:noFill/>
          </a:ln>
        </p:spPr>
        <p:txBody>
          <a:bodyPr spcFirstLastPara="1" wrap="square" lIns="91425" tIns="45700" rIns="91425" bIns="45700" anchor="t" anchorCtr="0">
            <a:noAutofit/>
          </a:bodyPr>
          <a:lstStyle/>
          <a:p>
            <a:pPr>
              <a:spcBef>
                <a:spcPts val="1000"/>
              </a:spcBef>
              <a:buSzPct val="100000"/>
            </a:pPr>
            <a:r>
              <a:rPr lang="en-US" sz="2800" dirty="0">
                <a:solidFill>
                  <a:schemeClr val="dk2"/>
                </a:solidFill>
                <a:latin typeface="+mn-lt"/>
                <a:ea typeface="Calibri"/>
                <a:cs typeface="Calibri"/>
                <a:sym typeface="Calibri"/>
              </a:rPr>
              <a:t>RSA 53 E</a:t>
            </a:r>
            <a:r>
              <a:rPr lang="en-US" sz="1100" b="0" i="0" dirty="0">
                <a:solidFill>
                  <a:srgbClr val="000000"/>
                </a:solidFill>
                <a:effectLst/>
                <a:latin typeface="+mn-lt"/>
              </a:rPr>
              <a:t> </a:t>
            </a:r>
          </a:p>
          <a:p>
            <a:pPr>
              <a:spcBef>
                <a:spcPts val="1000"/>
              </a:spcBef>
              <a:buSzPct val="100000"/>
            </a:pPr>
            <a:endParaRPr lang="en-US" sz="1100" b="0" i="0" dirty="0">
              <a:solidFill>
                <a:srgbClr val="000000"/>
              </a:solidFill>
              <a:effectLst/>
              <a:latin typeface="+mn-lt"/>
            </a:endParaRPr>
          </a:p>
          <a:p>
            <a:pPr marL="285750" indent="-285750">
              <a:spcAft>
                <a:spcPts val="600"/>
              </a:spcAft>
              <a:buSzPct val="150000"/>
              <a:buFont typeface="Arial" panose="020B0604020202020204" pitchFamily="34" charset="0"/>
              <a:buChar char="•"/>
            </a:pPr>
            <a:r>
              <a:rPr lang="en-US" sz="1600" b="0" i="0" dirty="0">
                <a:solidFill>
                  <a:schemeClr val="bg2"/>
                </a:solidFill>
                <a:effectLst/>
                <a:latin typeface="+mn-lt"/>
                <a:ea typeface="Calibri" panose="020F0502020204030204" pitchFamily="34" charset="0"/>
                <a:cs typeface="Calibri" panose="020F0502020204030204" pitchFamily="34" charset="0"/>
              </a:rPr>
              <a:t>Allows municipalities to aggregate retail electric customers</a:t>
            </a:r>
          </a:p>
          <a:p>
            <a:pPr marL="285750" indent="-285750">
              <a:spcAft>
                <a:spcPts val="600"/>
              </a:spcAft>
              <a:buSzPct val="150000"/>
              <a:buFont typeface="Arial" panose="020B0604020202020204" pitchFamily="34" charset="0"/>
              <a:buChar char="•"/>
            </a:pPr>
            <a:r>
              <a:rPr lang="en-US" sz="1600" dirty="0">
                <a:solidFill>
                  <a:schemeClr val="bg2"/>
                </a:solidFill>
                <a:latin typeface="+mn-lt"/>
                <a:ea typeface="Calibri" panose="020F0502020204030204" pitchFamily="34" charset="0"/>
                <a:cs typeface="Calibri" panose="020F0502020204030204" pitchFamily="34" charset="0"/>
              </a:rPr>
              <a:t>P</a:t>
            </a:r>
            <a:r>
              <a:rPr lang="en-US" sz="1600" b="0" i="0" dirty="0">
                <a:solidFill>
                  <a:schemeClr val="bg2"/>
                </a:solidFill>
                <a:effectLst/>
                <a:latin typeface="+mn-lt"/>
                <a:ea typeface="Calibri" panose="020F0502020204030204" pitchFamily="34" charset="0"/>
                <a:cs typeface="Calibri" panose="020F0502020204030204" pitchFamily="34" charset="0"/>
              </a:rPr>
              <a:t>rovides access to competitive markets for supplies of electricity and related energy services</a:t>
            </a:r>
          </a:p>
          <a:p>
            <a:pPr marL="285750" indent="-285750">
              <a:spcAft>
                <a:spcPts val="600"/>
              </a:spcAft>
              <a:buSzPct val="150000"/>
              <a:buFont typeface="Arial" panose="020B0604020202020204" pitchFamily="34" charset="0"/>
              <a:buChar char="•"/>
            </a:pPr>
            <a:r>
              <a:rPr lang="en-US" sz="1600" dirty="0">
                <a:solidFill>
                  <a:schemeClr val="bg2"/>
                </a:solidFill>
                <a:latin typeface="+mn-lt"/>
                <a:ea typeface="Calibri" panose="020F0502020204030204" pitchFamily="34" charset="0"/>
                <a:cs typeface="Calibri" panose="020F0502020204030204" pitchFamily="34" charset="0"/>
              </a:rPr>
              <a:t>Offers s</a:t>
            </a:r>
            <a:r>
              <a:rPr lang="en-US" sz="1600" b="0" i="0" dirty="0">
                <a:solidFill>
                  <a:schemeClr val="bg2"/>
                </a:solidFill>
                <a:effectLst/>
                <a:latin typeface="+mn-lt"/>
                <a:ea typeface="Calibri" panose="020F0502020204030204" pitchFamily="34" charset="0"/>
                <a:cs typeface="Calibri" panose="020F0502020204030204" pitchFamily="34" charset="0"/>
              </a:rPr>
              <a:t>mall customers similar opportunities to those available to larger customers, </a:t>
            </a:r>
            <a:r>
              <a:rPr lang="en-US" sz="1600" dirty="0">
                <a:solidFill>
                  <a:schemeClr val="bg2"/>
                </a:solidFill>
                <a:latin typeface="+mn-lt"/>
                <a:ea typeface="Calibri" panose="020F0502020204030204" pitchFamily="34" charset="0"/>
                <a:cs typeface="Calibri" panose="020F0502020204030204" pitchFamily="34" charset="0"/>
              </a:rPr>
              <a:t>for </a:t>
            </a:r>
            <a:r>
              <a:rPr lang="en-US" sz="1600" b="0" i="0" dirty="0">
                <a:solidFill>
                  <a:schemeClr val="bg2"/>
                </a:solidFill>
                <a:effectLst/>
                <a:latin typeface="+mn-lt"/>
                <a:ea typeface="Calibri" panose="020F0502020204030204" pitchFamily="34" charset="0"/>
                <a:cs typeface="Calibri" panose="020F0502020204030204" pitchFamily="34" charset="0"/>
              </a:rPr>
              <a:t>lower electric costs, reliable service, and secure energy supplies </a:t>
            </a:r>
          </a:p>
          <a:p>
            <a:pPr marL="285750" indent="-285750">
              <a:spcAft>
                <a:spcPts val="600"/>
              </a:spcAft>
              <a:buSzPct val="150000"/>
              <a:buFont typeface="Arial" panose="020B0604020202020204" pitchFamily="34" charset="0"/>
              <a:buChar char="•"/>
            </a:pPr>
            <a:r>
              <a:rPr lang="en-US" sz="1600" b="0" i="0" dirty="0">
                <a:solidFill>
                  <a:schemeClr val="bg2"/>
                </a:solidFill>
                <a:effectLst/>
                <a:latin typeface="+mn-lt"/>
                <a:ea typeface="Calibri" panose="020F0502020204030204" pitchFamily="34" charset="0"/>
                <a:cs typeface="Calibri" panose="020F0502020204030204" pitchFamily="34" charset="0"/>
              </a:rPr>
              <a:t>Encourage cost effective and innovative solutions to local needs with careful consideration of local conditions and opportunities </a:t>
            </a:r>
          </a:p>
        </p:txBody>
      </p:sp>
      <p:cxnSp>
        <p:nvCxnSpPr>
          <p:cNvPr id="85" name="Google Shape;85;p3"/>
          <p:cNvCxnSpPr/>
          <p:nvPr/>
        </p:nvCxnSpPr>
        <p:spPr>
          <a:xfrm>
            <a:off x="4852416" y="1577086"/>
            <a:ext cx="0" cy="4567682"/>
          </a:xfrm>
          <a:prstGeom prst="straightConnector1">
            <a:avLst/>
          </a:prstGeom>
          <a:noFill/>
          <a:ln w="38100" cap="flat" cmpd="sng">
            <a:solidFill>
              <a:srgbClr val="EC7700"/>
            </a:solidFill>
            <a:prstDash val="solid"/>
            <a:round/>
            <a:headEnd type="none" w="sm" len="sm"/>
            <a:tailEnd type="none" w="sm" len="sm"/>
          </a:ln>
        </p:spPr>
      </p:cxnSp>
      <p:sp>
        <p:nvSpPr>
          <p:cNvPr id="86" name="Google Shape;86;p3"/>
          <p:cNvSpPr txBox="1"/>
          <p:nvPr/>
        </p:nvSpPr>
        <p:spPr>
          <a:xfrm>
            <a:off x="1030014" y="3255554"/>
            <a:ext cx="3474931" cy="885522"/>
          </a:xfrm>
          <a:prstGeom prst="rect">
            <a:avLst/>
          </a:prstGeom>
          <a:noFill/>
          <a:ln>
            <a:noFill/>
          </a:ln>
        </p:spPr>
        <p:txBody>
          <a:bodyPr spcFirstLastPara="1" wrap="square" lIns="91425" tIns="45700" rIns="91425" bIns="45700" anchor="t" anchorCtr="0">
            <a:noAutofit/>
          </a:bodyPr>
          <a:lstStyle/>
          <a:p>
            <a:pPr algn="ctr">
              <a:buClr>
                <a:srgbClr val="1776B9"/>
              </a:buClr>
              <a:buSzPts val="4000"/>
            </a:pPr>
            <a:r>
              <a:rPr lang="en-US" sz="5400" b="1" dirty="0">
                <a:solidFill>
                  <a:srgbClr val="002060"/>
                </a:solidFill>
                <a:latin typeface="+mj-lt"/>
                <a:ea typeface="Montserrat"/>
                <a:cs typeface="Montserrat"/>
                <a:sym typeface="Montserrat"/>
              </a:rPr>
              <a:t>Purpose</a:t>
            </a:r>
            <a:endParaRPr sz="5400" dirty="0">
              <a:solidFill>
                <a:srgbClr val="002060"/>
              </a:solidFill>
              <a:latin typeface="+mj-lt"/>
            </a:endParaRPr>
          </a:p>
          <a:p>
            <a:pPr algn="ctr">
              <a:buClr>
                <a:srgbClr val="1776B9"/>
              </a:buClr>
              <a:buSzPts val="4000"/>
            </a:pPr>
            <a:endParaRPr sz="4000" b="1" dirty="0">
              <a:solidFill>
                <a:srgbClr val="008375"/>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9B88E05A-8E46-CFB7-5781-501B486AE8BC}"/>
              </a:ext>
            </a:extLst>
          </p:cNvPr>
          <p:cNvPicPr>
            <a:picLocks noChangeAspect="1"/>
          </p:cNvPicPr>
          <p:nvPr/>
        </p:nvPicPr>
        <p:blipFill>
          <a:blip r:embed="rId3"/>
          <a:stretch>
            <a:fillRect/>
          </a:stretch>
        </p:blipFill>
        <p:spPr>
          <a:xfrm>
            <a:off x="253712" y="5957973"/>
            <a:ext cx="1960143" cy="65668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FE65A3FE-2F33-1510-5793-210C87994F2C}"/>
              </a:ext>
            </a:extLst>
          </p:cNvPr>
          <p:cNvGraphicFramePr>
            <a:graphicFrameLocks/>
          </p:cNvGraphicFramePr>
          <p:nvPr>
            <p:extLst>
              <p:ext uri="{D42A27DB-BD31-4B8C-83A1-F6EECF244321}">
                <p14:modId xmlns:p14="http://schemas.microsoft.com/office/powerpoint/2010/main" val="131794336"/>
              </p:ext>
            </p:extLst>
          </p:nvPr>
        </p:nvGraphicFramePr>
        <p:xfrm>
          <a:off x="3122583" y="853909"/>
          <a:ext cx="8895617" cy="552157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C1DC62AD-73C9-5614-772B-60B11604702A}"/>
              </a:ext>
            </a:extLst>
          </p:cNvPr>
          <p:cNvSpPr txBox="1"/>
          <p:nvPr/>
        </p:nvSpPr>
        <p:spPr>
          <a:xfrm>
            <a:off x="262556" y="1106315"/>
            <a:ext cx="2954620" cy="5139869"/>
          </a:xfrm>
          <a:prstGeom prst="rect">
            <a:avLst/>
          </a:prstGeom>
          <a:noFill/>
        </p:spPr>
        <p:txBody>
          <a:bodyPr wrap="square" rtlCol="0">
            <a:spAutoFit/>
          </a:bodyPr>
          <a:lstStyle/>
          <a:p>
            <a:r>
              <a:rPr lang="en-US" sz="4400" b="1" dirty="0">
                <a:solidFill>
                  <a:schemeClr val="bg2"/>
                </a:solidFill>
              </a:rPr>
              <a:t>Standard Power</a:t>
            </a:r>
          </a:p>
          <a:p>
            <a:endParaRPr lang="en-US" sz="2400" b="1" dirty="0">
              <a:solidFill>
                <a:schemeClr val="bg2"/>
              </a:solidFill>
            </a:endParaRPr>
          </a:p>
          <a:p>
            <a:r>
              <a:rPr lang="en-US" sz="2400" b="1" dirty="0">
                <a:solidFill>
                  <a:schemeClr val="bg2"/>
                </a:solidFill>
              </a:rPr>
              <a:t>Estimated Electric Savings</a:t>
            </a:r>
          </a:p>
          <a:p>
            <a:pPr>
              <a:spcBef>
                <a:spcPts val="1200"/>
              </a:spcBef>
            </a:pPr>
            <a:r>
              <a:rPr lang="en-US" sz="2400" dirty="0">
                <a:solidFill>
                  <a:schemeClr val="bg2"/>
                </a:solidFill>
              </a:rPr>
              <a:t>$963,322</a:t>
            </a:r>
          </a:p>
          <a:p>
            <a:endParaRPr lang="en-US" sz="2400" dirty="0">
              <a:solidFill>
                <a:schemeClr val="bg2"/>
              </a:solidFill>
            </a:endParaRPr>
          </a:p>
          <a:p>
            <a:r>
              <a:rPr lang="en-US" sz="2400" b="1" dirty="0">
                <a:solidFill>
                  <a:schemeClr val="bg2"/>
                </a:solidFill>
              </a:rPr>
              <a:t>Hydro Program reimbursements</a:t>
            </a:r>
          </a:p>
          <a:p>
            <a:pPr>
              <a:spcBef>
                <a:spcPts val="1200"/>
              </a:spcBef>
            </a:pPr>
            <a:r>
              <a:rPr lang="en-US" sz="2400" dirty="0">
                <a:solidFill>
                  <a:schemeClr val="bg2"/>
                </a:solidFill>
              </a:rPr>
              <a:t>$137,080</a:t>
            </a:r>
          </a:p>
          <a:p>
            <a:endParaRPr lang="en-US" dirty="0">
              <a:solidFill>
                <a:schemeClr val="bg2"/>
              </a:solidFill>
            </a:endParaRPr>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189b8d6b37b_0_0"/>
          <p:cNvSpPr txBox="1">
            <a:spLocks noGrp="1"/>
          </p:cNvSpPr>
          <p:nvPr>
            <p:ph type="title" idx="4294967295"/>
          </p:nvPr>
        </p:nvSpPr>
        <p:spPr>
          <a:xfrm>
            <a:off x="400350" y="725488"/>
            <a:ext cx="5638500" cy="744537"/>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200"/>
              <a:buNone/>
            </a:pPr>
            <a:r>
              <a:rPr lang="en-US" sz="4400" b="1" dirty="0">
                <a:solidFill>
                  <a:schemeClr val="dk2"/>
                </a:solidFill>
                <a:latin typeface="+mj-lt"/>
              </a:rPr>
              <a:t>Standard Power </a:t>
            </a:r>
            <a:endParaRPr sz="4400" b="1" dirty="0">
              <a:solidFill>
                <a:schemeClr val="dk2"/>
              </a:solidFill>
              <a:latin typeface="+mj-lt"/>
            </a:endParaRPr>
          </a:p>
        </p:txBody>
      </p:sp>
      <p:sp>
        <p:nvSpPr>
          <p:cNvPr id="233" name="Google Shape;233;g189b8d6b37b_0_0"/>
          <p:cNvSpPr txBox="1">
            <a:spLocks noGrp="1"/>
          </p:cNvSpPr>
          <p:nvPr>
            <p:ph type="body" idx="4294967295"/>
          </p:nvPr>
        </p:nvSpPr>
        <p:spPr>
          <a:xfrm>
            <a:off x="378774" y="1550988"/>
            <a:ext cx="6038851" cy="4911725"/>
          </a:xfrm>
          <a:prstGeom prst="rect">
            <a:avLst/>
          </a:prstGeom>
          <a:noFill/>
          <a:ln>
            <a:noFill/>
          </a:ln>
        </p:spPr>
        <p:txBody>
          <a:bodyPr spcFirstLastPara="1" wrap="square" lIns="121900" tIns="121900" rIns="121900" bIns="121900" anchor="t" anchorCtr="0">
            <a:noAutofit/>
          </a:bodyPr>
          <a:lstStyle/>
          <a:p>
            <a:pPr marL="69850" lvl="0" indent="0" algn="l" rtl="0">
              <a:lnSpc>
                <a:spcPct val="100000"/>
              </a:lnSpc>
              <a:spcBef>
                <a:spcPts val="0"/>
              </a:spcBef>
              <a:spcAft>
                <a:spcPts val="1200"/>
              </a:spcAft>
              <a:buClr>
                <a:schemeClr val="tx1"/>
              </a:buClr>
              <a:buSzPct val="150000"/>
              <a:buNone/>
            </a:pPr>
            <a:r>
              <a:rPr lang="en-US" sz="2800" dirty="0">
                <a:solidFill>
                  <a:schemeClr val="dk2"/>
                </a:solidFill>
                <a:latin typeface="+mn-lt"/>
                <a:ea typeface="Calibri"/>
                <a:cs typeface="Calibri"/>
                <a:sym typeface="Calibri"/>
              </a:rPr>
              <a:t>Teamed up with </a:t>
            </a:r>
            <a:r>
              <a:rPr lang="en-US" sz="2800" b="1" dirty="0">
                <a:solidFill>
                  <a:schemeClr val="dk2"/>
                </a:solidFill>
                <a:latin typeface="+mn-lt"/>
                <a:ea typeface="Calibri"/>
                <a:cs typeface="Calibri"/>
                <a:sym typeface="Calibri"/>
              </a:rPr>
              <a:t>Good Energy LLP </a:t>
            </a:r>
            <a:r>
              <a:rPr lang="en-US" sz="2800" dirty="0">
                <a:solidFill>
                  <a:schemeClr val="dk2"/>
                </a:solidFill>
                <a:latin typeface="+mn-lt"/>
                <a:ea typeface="Calibri"/>
                <a:cs typeface="Calibri"/>
                <a:sym typeface="Calibri"/>
              </a:rPr>
              <a:t>in 2020</a:t>
            </a:r>
          </a:p>
          <a:p>
            <a:pPr marL="412750" indent="-342900">
              <a:spcBef>
                <a:spcPts val="600"/>
              </a:spcBef>
              <a:buClr>
                <a:schemeClr val="tx1"/>
              </a:buClr>
              <a:buSzPct val="150000"/>
              <a:buFont typeface="Arial" panose="020B0604020202020204" pitchFamily="34" charset="0"/>
              <a:buChar char="•"/>
            </a:pPr>
            <a:r>
              <a:rPr lang="en-US" sz="1800" dirty="0">
                <a:solidFill>
                  <a:schemeClr val="dk2"/>
                </a:solidFill>
                <a:latin typeface="+mn-lt"/>
                <a:ea typeface="Calibri"/>
                <a:cs typeface="Calibri"/>
                <a:sym typeface="Calibri"/>
              </a:rPr>
              <a:t>Providence and six communities in RI, representing 20% of state load</a:t>
            </a:r>
          </a:p>
          <a:p>
            <a:pPr marL="412750" indent="-342900">
              <a:spcBef>
                <a:spcPts val="600"/>
              </a:spcBef>
              <a:buClr>
                <a:schemeClr val="tx1"/>
              </a:buClr>
              <a:buSzPct val="150000"/>
              <a:buFont typeface="Arial" panose="020B0604020202020204" pitchFamily="34" charset="0"/>
              <a:buChar char="•"/>
            </a:pPr>
            <a:r>
              <a:rPr lang="en-US" sz="1800" dirty="0">
                <a:solidFill>
                  <a:schemeClr val="dk2"/>
                </a:solidFill>
                <a:latin typeface="+mn-lt"/>
                <a:ea typeface="Calibri"/>
                <a:cs typeface="Calibri"/>
                <a:sym typeface="Calibri"/>
              </a:rPr>
              <a:t>45 programs in Massachusetts, representing 400 million kWh/year</a:t>
            </a:r>
          </a:p>
          <a:p>
            <a:pPr marL="412750" indent="-342900">
              <a:spcBef>
                <a:spcPts val="600"/>
              </a:spcBef>
              <a:buClr>
                <a:schemeClr val="tx1"/>
              </a:buClr>
              <a:buSzPct val="150000"/>
              <a:buFont typeface="Arial" panose="020B0604020202020204" pitchFamily="34" charset="0"/>
              <a:buChar char="•"/>
            </a:pPr>
            <a:r>
              <a:rPr lang="en-US" sz="1800" dirty="0">
                <a:solidFill>
                  <a:schemeClr val="dk2"/>
                </a:solidFill>
                <a:latin typeface="+mn-lt"/>
                <a:ea typeface="Calibri"/>
                <a:cs typeface="Calibri"/>
                <a:sym typeface="Calibri"/>
              </a:rPr>
              <a:t>First four New Hampshire programs launched in June with almost 9 cents/kWh savings</a:t>
            </a:r>
          </a:p>
          <a:p>
            <a:pPr marL="69850" indent="0">
              <a:spcBef>
                <a:spcPts val="2400"/>
              </a:spcBef>
              <a:buClr>
                <a:schemeClr val="tx1"/>
              </a:buClr>
              <a:buSzPct val="150000"/>
              <a:buNone/>
            </a:pPr>
            <a:r>
              <a:rPr lang="en-US" sz="2800" b="1" dirty="0">
                <a:solidFill>
                  <a:schemeClr val="dk2"/>
                </a:solidFill>
                <a:latin typeface="+mn-lt"/>
                <a:ea typeface="Calibri"/>
                <a:cs typeface="Calibri"/>
                <a:sym typeface="Calibri"/>
              </a:rPr>
              <a:t>Total 20 NH programs launched or in the planning process</a:t>
            </a:r>
          </a:p>
        </p:txBody>
      </p:sp>
      <p:sp>
        <p:nvSpPr>
          <p:cNvPr id="234" name="Google Shape;234;g189b8d6b37b_0_0"/>
          <p:cNvSpPr/>
          <p:nvPr/>
        </p:nvSpPr>
        <p:spPr>
          <a:xfrm>
            <a:off x="6456475" y="816763"/>
            <a:ext cx="5638500" cy="5894100"/>
          </a:xfrm>
          <a:prstGeom prst="rect">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g189b8d6b37b_0_0"/>
          <p:cNvSpPr/>
          <p:nvPr/>
        </p:nvSpPr>
        <p:spPr>
          <a:xfrm>
            <a:off x="6499125" y="4980713"/>
            <a:ext cx="1919100" cy="763500"/>
          </a:xfrm>
          <a:prstGeom prst="rect">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36" name="Google Shape;236;g189b8d6b37b_0_0"/>
          <p:cNvGrpSpPr/>
          <p:nvPr/>
        </p:nvGrpSpPr>
        <p:grpSpPr>
          <a:xfrm>
            <a:off x="6456585" y="725725"/>
            <a:ext cx="5689247" cy="6076228"/>
            <a:chOff x="6403875" y="816000"/>
            <a:chExt cx="5638500" cy="5894100"/>
          </a:xfrm>
        </p:grpSpPr>
        <p:sp>
          <p:nvSpPr>
            <p:cNvPr id="237" name="Google Shape;237;g189b8d6b37b_0_0"/>
            <p:cNvSpPr/>
            <p:nvPr/>
          </p:nvSpPr>
          <p:spPr>
            <a:xfrm>
              <a:off x="6403875" y="816000"/>
              <a:ext cx="5638500" cy="5894100"/>
            </a:xfrm>
            <a:prstGeom prst="rect">
              <a:avLst/>
            </a:prstGeom>
            <a:solidFill>
              <a:srgbClr val="FFFFFF"/>
            </a:solidFill>
            <a:ln w="19050" cap="flat" cmpd="sng">
              <a:solidFill>
                <a:srgbClr val="1F497D"/>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238" name="Google Shape;238;g189b8d6b37b_0_0"/>
            <p:cNvPicPr preferRelativeResize="0"/>
            <p:nvPr/>
          </p:nvPicPr>
          <p:blipFill rotWithShape="1">
            <a:blip r:embed="rId3">
              <a:alphaModFix/>
            </a:blip>
            <a:srcRect l="24640" t="8076" r="18049" b="7694"/>
            <a:stretch/>
          </p:blipFill>
          <p:spPr>
            <a:xfrm>
              <a:off x="6446522" y="875700"/>
              <a:ext cx="5557350" cy="5774699"/>
            </a:xfrm>
            <a:prstGeom prst="rect">
              <a:avLst/>
            </a:prstGeom>
            <a:noFill/>
            <a:ln>
              <a:noFill/>
            </a:ln>
          </p:spPr>
        </p:pic>
        <p:sp>
          <p:nvSpPr>
            <p:cNvPr id="239" name="Google Shape;239;g189b8d6b37b_0_0"/>
            <p:cNvSpPr/>
            <p:nvPr/>
          </p:nvSpPr>
          <p:spPr>
            <a:xfrm>
              <a:off x="6446525" y="4979950"/>
              <a:ext cx="1919100" cy="763500"/>
            </a:xfrm>
            <a:prstGeom prst="rect">
              <a:avLst/>
            </a:prstGeom>
            <a:solidFill>
              <a:srgbClr val="FFFFFF"/>
            </a:solidFill>
            <a:ln w="1905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240" name="Google Shape;240;g189b8d6b37b_0_0"/>
            <p:cNvPicPr preferRelativeResize="0"/>
            <p:nvPr/>
          </p:nvPicPr>
          <p:blipFill rotWithShape="1">
            <a:blip r:embed="rId3">
              <a:alphaModFix/>
            </a:blip>
            <a:srcRect l="5552" t="66774" r="55567" b="21275"/>
            <a:stretch/>
          </p:blipFill>
          <p:spPr>
            <a:xfrm>
              <a:off x="6489175" y="5457048"/>
              <a:ext cx="2106875" cy="457603"/>
            </a:xfrm>
            <a:prstGeom prst="rect">
              <a:avLst/>
            </a:prstGeom>
            <a:noFill/>
            <a:ln>
              <a:noFill/>
            </a:ln>
          </p:spPr>
        </p:pic>
      </p:grpSp>
      <p:sp>
        <p:nvSpPr>
          <p:cNvPr id="241" name="Google Shape;241;g189b8d6b37b_0_0"/>
          <p:cNvSpPr/>
          <p:nvPr/>
        </p:nvSpPr>
        <p:spPr>
          <a:xfrm rot="-592314">
            <a:off x="8671450" y="1488347"/>
            <a:ext cx="241475" cy="283844"/>
          </a:xfrm>
          <a:prstGeom prst="rect">
            <a:avLst/>
          </a:prstGeom>
          <a:solidFill>
            <a:srgbClr val="21A33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27C349"/>
              </a:highlight>
              <a:latin typeface="Arial"/>
              <a:ea typeface="Arial"/>
              <a:cs typeface="Arial"/>
              <a:sym typeface="Arial"/>
            </a:endParaRPr>
          </a:p>
        </p:txBody>
      </p:sp>
      <p:sp>
        <p:nvSpPr>
          <p:cNvPr id="243" name="Google Shape;243;g189b8d6b37b_0_0"/>
          <p:cNvSpPr/>
          <p:nvPr/>
        </p:nvSpPr>
        <p:spPr>
          <a:xfrm rot="1035136">
            <a:off x="9806353" y="741552"/>
            <a:ext cx="261987" cy="267016"/>
          </a:xfrm>
          <a:prstGeom prst="rect">
            <a:avLst/>
          </a:prstGeom>
          <a:solidFill>
            <a:schemeClr val="accent3">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g189b8d6b37b_0_0"/>
          <p:cNvSpPr/>
          <p:nvPr/>
        </p:nvSpPr>
        <p:spPr>
          <a:xfrm>
            <a:off x="10114050" y="725675"/>
            <a:ext cx="329400" cy="106200"/>
          </a:xfrm>
          <a:prstGeom prst="rect">
            <a:avLst/>
          </a:prstGeom>
          <a:solidFill>
            <a:schemeClr val="accent3">
              <a:lumMod val="20000"/>
              <a:lumOff val="8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g189b8d6b37b_0_0"/>
          <p:cNvSpPr/>
          <p:nvPr/>
        </p:nvSpPr>
        <p:spPr>
          <a:xfrm>
            <a:off x="10443450" y="725725"/>
            <a:ext cx="329400" cy="106200"/>
          </a:xfrm>
          <a:prstGeom prst="rect">
            <a:avLst/>
          </a:prstGeom>
          <a:solidFill>
            <a:schemeClr val="accent3">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g189b8d6b37b_0_0"/>
          <p:cNvSpPr/>
          <p:nvPr/>
        </p:nvSpPr>
        <p:spPr>
          <a:xfrm rot="-685480">
            <a:off x="8822809" y="984151"/>
            <a:ext cx="332030" cy="317415"/>
          </a:xfrm>
          <a:prstGeom prst="rect">
            <a:avLst/>
          </a:prstGeom>
          <a:solidFill>
            <a:schemeClr val="accent3">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27C349"/>
              </a:highlight>
              <a:latin typeface="Arial"/>
              <a:ea typeface="Arial"/>
              <a:cs typeface="Arial"/>
              <a:sym typeface="Arial"/>
            </a:endParaRPr>
          </a:p>
        </p:txBody>
      </p:sp>
      <p:sp>
        <p:nvSpPr>
          <p:cNvPr id="247" name="Google Shape;247;g189b8d6b37b_0_0"/>
          <p:cNvSpPr/>
          <p:nvPr/>
        </p:nvSpPr>
        <p:spPr>
          <a:xfrm>
            <a:off x="8914923" y="1534109"/>
            <a:ext cx="268064" cy="286173"/>
          </a:xfrm>
          <a:prstGeom prst="snip2SameRect">
            <a:avLst>
              <a:gd name="adj1" fmla="val 16667"/>
              <a:gd name="adj2" fmla="val 0"/>
            </a:avLst>
          </a:prstGeom>
          <a:solidFill>
            <a:schemeClr val="accent3">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g189b8d6b37b_0_0"/>
          <p:cNvSpPr/>
          <p:nvPr/>
        </p:nvSpPr>
        <p:spPr>
          <a:xfrm rot="4369199">
            <a:off x="7924967" y="1450256"/>
            <a:ext cx="379073" cy="360026"/>
          </a:xfrm>
          <a:prstGeom prst="parallelogram">
            <a:avLst>
              <a:gd name="adj" fmla="val 33324"/>
            </a:avLst>
          </a:prstGeom>
          <a:solidFill>
            <a:schemeClr val="accent3">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Rectangle: Top Corners One Rounded and One Snipped 1">
            <a:extLst>
              <a:ext uri="{FF2B5EF4-FFF2-40B4-BE49-F238E27FC236}">
                <a16:creationId xmlns:a16="http://schemas.microsoft.com/office/drawing/2014/main" id="{422049F9-3463-2A63-F97D-A78BF420D5AE}"/>
              </a:ext>
            </a:extLst>
          </p:cNvPr>
          <p:cNvSpPr/>
          <p:nvPr/>
        </p:nvSpPr>
        <p:spPr>
          <a:xfrm rot="21073743">
            <a:off x="9807962" y="1246623"/>
            <a:ext cx="341713" cy="331895"/>
          </a:xfrm>
          <a:prstGeom prst="snipRoundRect">
            <a:avLst>
              <a:gd name="adj1" fmla="val 16667"/>
              <a:gd name="adj2" fmla="val 50000"/>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g189b8d6b37b_0_22"/>
          <p:cNvSpPr txBox="1"/>
          <p:nvPr/>
        </p:nvSpPr>
        <p:spPr>
          <a:xfrm>
            <a:off x="415175" y="818851"/>
            <a:ext cx="11201775" cy="876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4000"/>
              <a:buFont typeface="Century Schoolbook"/>
              <a:buNone/>
              <a:tabLst/>
              <a:defRPr/>
            </a:pPr>
            <a:r>
              <a:rPr kumimoji="0" lang="en-US" sz="4400" b="1" i="0" u="none" strike="noStrike" kern="0" cap="none" spc="0" normalizeH="0" baseline="0" noProof="0" dirty="0">
                <a:ln>
                  <a:noFill/>
                </a:ln>
                <a:solidFill>
                  <a:srgbClr val="1F497D"/>
                </a:solidFill>
                <a:effectLst/>
                <a:uLnTx/>
                <a:uFillTx/>
                <a:latin typeface="+mj-lt"/>
                <a:ea typeface="Calibri"/>
                <a:cs typeface="Calibri"/>
                <a:sym typeface="Calibri"/>
              </a:rPr>
              <a:t>What is Community Power?</a:t>
            </a:r>
            <a:endParaRPr kumimoji="0" sz="4400" b="1" i="0" u="none" strike="noStrike" kern="0" cap="none" spc="0" normalizeH="0" baseline="0" noProof="0" dirty="0">
              <a:ln>
                <a:noFill/>
              </a:ln>
              <a:solidFill>
                <a:srgbClr val="1F497D"/>
              </a:solidFill>
              <a:effectLst/>
              <a:uLnTx/>
              <a:uFillTx/>
              <a:latin typeface="+mj-lt"/>
              <a:ea typeface="Calibri"/>
              <a:cs typeface="Calibri"/>
              <a:sym typeface="Calibri"/>
            </a:endParaRPr>
          </a:p>
        </p:txBody>
      </p:sp>
      <p:pic>
        <p:nvPicPr>
          <p:cNvPr id="91" name="Google Shape;91;g189b8d6b37b_0_22"/>
          <p:cNvPicPr preferRelativeResize="0"/>
          <p:nvPr/>
        </p:nvPicPr>
        <p:blipFill rotWithShape="1">
          <a:blip r:embed="rId3">
            <a:alphaModFix/>
          </a:blip>
          <a:srcRect/>
          <a:stretch/>
        </p:blipFill>
        <p:spPr>
          <a:xfrm>
            <a:off x="415175" y="1887280"/>
            <a:ext cx="10763125" cy="3017870"/>
          </a:xfrm>
          <a:prstGeom prst="rect">
            <a:avLst/>
          </a:prstGeom>
          <a:noFill/>
          <a:ln>
            <a:noFill/>
          </a:ln>
        </p:spPr>
      </p:pic>
      <p:sp>
        <p:nvSpPr>
          <p:cNvPr id="92" name="Google Shape;92;g189b8d6b37b_0_22"/>
          <p:cNvSpPr txBox="1"/>
          <p:nvPr/>
        </p:nvSpPr>
        <p:spPr>
          <a:xfrm>
            <a:off x="415175" y="5070870"/>
            <a:ext cx="11401800" cy="1377875"/>
          </a:xfrm>
          <a:prstGeom prst="rect">
            <a:avLst/>
          </a:prstGeom>
          <a:solidFill>
            <a:srgbClr val="CFE2F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1000"/>
              </a:spcBef>
              <a:spcAft>
                <a:spcPts val="1200"/>
              </a:spcAft>
              <a:buClr>
                <a:srgbClr val="000000"/>
              </a:buClr>
              <a:buSzPts val="2000"/>
              <a:buFont typeface="Arial"/>
              <a:buNone/>
              <a:tabLst/>
              <a:defRPr/>
            </a:pPr>
            <a:r>
              <a:rPr kumimoji="0" lang="en-US" sz="2400" b="1" i="0" u="none" strike="noStrike" kern="0" cap="none" spc="0" normalizeH="0" baseline="0" noProof="0" dirty="0">
                <a:ln>
                  <a:noFill/>
                </a:ln>
                <a:solidFill>
                  <a:schemeClr val="bg2"/>
                </a:solidFill>
                <a:effectLst/>
                <a:uLnTx/>
                <a:uFillTx/>
                <a:latin typeface="+mn-lt"/>
                <a:ea typeface="Calibri"/>
                <a:cs typeface="Calibri"/>
                <a:sym typeface="Calibri"/>
              </a:rPr>
              <a:t>Municipality procures electricity </a:t>
            </a:r>
            <a:r>
              <a:rPr kumimoji="0" lang="en-US" sz="2400" b="1" i="0" u="sng" strike="noStrike" kern="0" cap="none" spc="0" normalizeH="0" baseline="0" noProof="0" dirty="0">
                <a:ln>
                  <a:noFill/>
                </a:ln>
                <a:solidFill>
                  <a:schemeClr val="bg2"/>
                </a:solidFill>
                <a:effectLst/>
                <a:uLnTx/>
                <a:uFillTx/>
                <a:latin typeface="+mn-lt"/>
                <a:ea typeface="Calibri"/>
                <a:cs typeface="Calibri"/>
                <a:sym typeface="Calibri"/>
              </a:rPr>
              <a:t>supply</a:t>
            </a:r>
            <a:r>
              <a:rPr kumimoji="0" lang="en-US" sz="2400" b="1" i="0" u="none" strike="noStrike" kern="0" cap="none" spc="0" normalizeH="0" baseline="0" noProof="0" dirty="0">
                <a:ln>
                  <a:noFill/>
                </a:ln>
                <a:solidFill>
                  <a:schemeClr val="bg2"/>
                </a:solidFill>
                <a:effectLst/>
                <a:uLnTx/>
                <a:uFillTx/>
                <a:latin typeface="+mn-lt"/>
                <a:ea typeface="Calibri"/>
                <a:cs typeface="Calibri"/>
                <a:sym typeface="Calibri"/>
              </a:rPr>
              <a:t> for residents and small businesses.</a:t>
            </a:r>
            <a:endParaRPr kumimoji="0" sz="2400" b="1" i="0" u="none" strike="noStrike" kern="0" cap="none" spc="0" normalizeH="0" baseline="0" noProof="0" dirty="0">
              <a:ln>
                <a:noFill/>
              </a:ln>
              <a:solidFill>
                <a:schemeClr val="bg2"/>
              </a:solidFill>
              <a:effectLst/>
              <a:uLnTx/>
              <a:uFillTx/>
              <a:latin typeface="+mn-lt"/>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400" b="1" i="0" u="none" strike="noStrike" kern="0" cap="none" spc="0" normalizeH="0" baseline="0" noProof="0" dirty="0">
                <a:ln>
                  <a:noFill/>
                </a:ln>
                <a:solidFill>
                  <a:schemeClr val="bg2"/>
                </a:solidFill>
                <a:effectLst/>
                <a:uLnTx/>
                <a:uFillTx/>
                <a:latin typeface="+mn-lt"/>
                <a:ea typeface="Calibri"/>
                <a:cs typeface="Calibri"/>
                <a:sym typeface="Calibri"/>
              </a:rPr>
              <a:t>Delivery, emergency services, and billing all stay with the utility.</a:t>
            </a:r>
            <a:endParaRPr kumimoji="0" sz="2400" b="1" i="0" u="none" strike="noStrike" kern="0" cap="none" spc="0" normalizeH="0" baseline="0" noProof="0" dirty="0">
              <a:ln>
                <a:noFill/>
              </a:ln>
              <a:solidFill>
                <a:schemeClr val="bg2"/>
              </a:solidFill>
              <a:effectLst/>
              <a:uLnTx/>
              <a:uFillTx/>
              <a:latin typeface="+mn-lt"/>
              <a:ea typeface="Calibri"/>
              <a:cs typeface="Calibri"/>
              <a:sym typeface="Calibri"/>
            </a:endParaRPr>
          </a:p>
        </p:txBody>
      </p:sp>
      <p:sp>
        <p:nvSpPr>
          <p:cNvPr id="93" name="Google Shape;93;g189b8d6b37b_0_22"/>
          <p:cNvSpPr txBox="1"/>
          <p:nvPr/>
        </p:nvSpPr>
        <p:spPr>
          <a:xfrm>
            <a:off x="5504850" y="4905150"/>
            <a:ext cx="3690600" cy="5541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1" name="Google Shape;111;g1c4448de79a_0_89"/>
          <p:cNvSpPr txBox="1"/>
          <p:nvPr/>
        </p:nvSpPr>
        <p:spPr>
          <a:xfrm>
            <a:off x="609601" y="2300278"/>
            <a:ext cx="2172130" cy="1467200"/>
          </a:xfrm>
          <a:prstGeom prst="rect">
            <a:avLst/>
          </a:prstGeom>
          <a:noFill/>
          <a:ln>
            <a:noFill/>
          </a:ln>
        </p:spPr>
        <p:txBody>
          <a:bodyPr spcFirstLastPara="1" wrap="square" lIns="91425" tIns="91425" rIns="91425" bIns="91425" anchor="t" anchorCtr="0">
            <a:noAutofit/>
          </a:bodyPr>
          <a:lstStyle/>
          <a:p>
            <a:pPr marL="20320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0" i="0" u="none" strike="noStrike" kern="0" cap="none" spc="0" normalizeH="0" baseline="0" noProof="0" dirty="0">
                <a:ln>
                  <a:noFill/>
                </a:ln>
                <a:solidFill>
                  <a:schemeClr val="bg2"/>
                </a:solidFill>
                <a:effectLst/>
                <a:uLnTx/>
                <a:uFillTx/>
                <a:latin typeface="+mn-lt"/>
                <a:ea typeface="Calibri"/>
                <a:cs typeface="Calibri"/>
                <a:sym typeface="Calibri"/>
              </a:rPr>
              <a:t>Market Timing</a:t>
            </a:r>
            <a:endParaRPr kumimoji="0" b="0" i="0" u="none" strike="noStrike" kern="0" cap="none" spc="0" normalizeH="0" baseline="0" noProof="0" dirty="0">
              <a:ln>
                <a:noFill/>
              </a:ln>
              <a:solidFill>
                <a:schemeClr val="bg2"/>
              </a:solidFill>
              <a:effectLst/>
              <a:uLnTx/>
              <a:uFillTx/>
              <a:latin typeface="+mn-lt"/>
              <a:ea typeface="Arial"/>
              <a:cs typeface="Arial"/>
              <a:sym typeface="Arial"/>
            </a:endParaRPr>
          </a:p>
        </p:txBody>
      </p:sp>
      <p:sp>
        <p:nvSpPr>
          <p:cNvPr id="113" name="Google Shape;113;g1c4448de79a_0_89"/>
          <p:cNvSpPr txBox="1"/>
          <p:nvPr/>
        </p:nvSpPr>
        <p:spPr>
          <a:xfrm>
            <a:off x="472966" y="764099"/>
            <a:ext cx="11109434" cy="85334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4000"/>
              <a:buFont typeface="Arial"/>
              <a:buNone/>
              <a:tabLst/>
              <a:defRPr/>
            </a:pPr>
            <a:r>
              <a:rPr kumimoji="0" lang="en-US" sz="4400" b="1" i="0" u="none" strike="noStrike" kern="0" cap="none" spc="0" normalizeH="0" baseline="0" noProof="0" dirty="0">
                <a:ln>
                  <a:noFill/>
                </a:ln>
                <a:solidFill>
                  <a:srgbClr val="1F497D"/>
                </a:solidFill>
                <a:effectLst/>
                <a:uLnTx/>
                <a:uFillTx/>
                <a:latin typeface="+mj-lt"/>
                <a:ea typeface="Calibri"/>
                <a:cs typeface="Calibri"/>
                <a:sym typeface="Calibri"/>
              </a:rPr>
              <a:t>Secure Competitive Pricing</a:t>
            </a:r>
            <a:endParaRPr kumimoji="0" sz="4400" b="1" i="0" u="none" strike="noStrike" kern="0" cap="none" spc="0" normalizeH="0" baseline="0" noProof="0" dirty="0">
              <a:ln>
                <a:noFill/>
              </a:ln>
              <a:solidFill>
                <a:srgbClr val="000000"/>
              </a:solidFill>
              <a:effectLst/>
              <a:uLnTx/>
              <a:uFillTx/>
              <a:latin typeface="+mj-lt"/>
              <a:ea typeface="Calibri"/>
              <a:cs typeface="Calibri"/>
              <a:sym typeface="Calibri"/>
            </a:endParaRPr>
          </a:p>
        </p:txBody>
      </p:sp>
      <p:sp>
        <p:nvSpPr>
          <p:cNvPr id="114" name="Google Shape;114;g1c4448de79a_0_89"/>
          <p:cNvSpPr txBox="1"/>
          <p:nvPr/>
        </p:nvSpPr>
        <p:spPr>
          <a:xfrm>
            <a:off x="4256109" y="2294040"/>
            <a:ext cx="1984532" cy="1466920"/>
          </a:xfrm>
          <a:prstGeom prst="rect">
            <a:avLst/>
          </a:prstGeom>
          <a:noFill/>
          <a:ln>
            <a:noFill/>
          </a:ln>
        </p:spPr>
        <p:txBody>
          <a:bodyPr spcFirstLastPara="1" wrap="square" lIns="91425" tIns="91425" rIns="91425" bIns="91425" anchor="t" anchorCtr="0">
            <a:noAutofit/>
          </a:bodyPr>
          <a:lstStyle/>
          <a:p>
            <a:pPr marL="203200" marR="0" lvl="0" indent="0" algn="l" defTabSz="914400" rtl="0" eaLnBrk="1" fontAlgn="auto" latinLnBrk="0" hangingPunct="1">
              <a:lnSpc>
                <a:spcPct val="100000"/>
              </a:lnSpc>
              <a:spcBef>
                <a:spcPts val="0"/>
              </a:spcBef>
              <a:spcAft>
                <a:spcPts val="0"/>
              </a:spcAft>
              <a:buClr>
                <a:srgbClr val="1776B9"/>
              </a:buClr>
              <a:buSzPts val="3200"/>
              <a:buFont typeface="Arial"/>
              <a:buNone/>
              <a:tabLst/>
              <a:defRPr/>
            </a:pPr>
            <a:r>
              <a:rPr kumimoji="0" lang="en-US" sz="4000" b="0" i="0" u="none" strike="noStrike" kern="0" cap="none" spc="0" normalizeH="0" baseline="0" noProof="0" dirty="0">
                <a:ln>
                  <a:noFill/>
                </a:ln>
                <a:solidFill>
                  <a:schemeClr val="bg2"/>
                </a:solidFill>
                <a:effectLst/>
                <a:uLnTx/>
                <a:uFillTx/>
                <a:latin typeface="+mn-lt"/>
                <a:ea typeface="Calibri"/>
                <a:cs typeface="Calibri"/>
                <a:sym typeface="Calibri"/>
              </a:rPr>
              <a:t>Buying Power</a:t>
            </a:r>
            <a:endParaRPr kumimoji="0" sz="1400" b="0" i="0" u="none" strike="noStrike" kern="0" cap="none" spc="0" normalizeH="0" baseline="0" noProof="0" dirty="0">
              <a:ln>
                <a:noFill/>
              </a:ln>
              <a:solidFill>
                <a:schemeClr val="bg2"/>
              </a:solidFill>
              <a:effectLst/>
              <a:uLnTx/>
              <a:uFillTx/>
              <a:latin typeface="+mn-lt"/>
              <a:ea typeface="Arial"/>
              <a:cs typeface="Arial"/>
              <a:sym typeface="Arial"/>
            </a:endParaRPr>
          </a:p>
        </p:txBody>
      </p:sp>
      <p:sp>
        <p:nvSpPr>
          <p:cNvPr id="115" name="Google Shape;115;g1c4448de79a_0_89"/>
          <p:cNvSpPr txBox="1"/>
          <p:nvPr/>
        </p:nvSpPr>
        <p:spPr>
          <a:xfrm>
            <a:off x="3209861" y="2459896"/>
            <a:ext cx="676756" cy="92970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0"/>
              <a:buFont typeface="Arial"/>
              <a:buNone/>
              <a:tabLst/>
              <a:defRPr/>
            </a:pPr>
            <a:r>
              <a:rPr kumimoji="0" lang="en-US" sz="7000" b="0" i="0" u="none" strike="noStrike" kern="0" cap="none" spc="0" normalizeH="0" baseline="0" noProof="0" dirty="0">
                <a:ln>
                  <a:noFill/>
                </a:ln>
                <a:solidFill>
                  <a:srgbClr val="000000"/>
                </a:solidFill>
                <a:effectLst/>
                <a:uLnTx/>
                <a:uFillTx/>
                <a:latin typeface="Arial"/>
                <a:ea typeface="Arial"/>
                <a:cs typeface="Arial"/>
                <a:sym typeface="Arial"/>
              </a:rPr>
              <a:t>+</a:t>
            </a:r>
            <a:endParaRPr kumimoji="0" sz="70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16" name="Google Shape;116;g1c4448de79a_0_89"/>
          <p:cNvPicPr preferRelativeResize="0"/>
          <p:nvPr/>
        </p:nvPicPr>
        <p:blipFill rotWithShape="1">
          <a:blip r:embed="rId3">
            <a:alphaModFix/>
          </a:blip>
          <a:srcRect/>
          <a:stretch/>
        </p:blipFill>
        <p:spPr>
          <a:xfrm>
            <a:off x="4465411" y="3494078"/>
            <a:ext cx="1617297" cy="1617297"/>
          </a:xfrm>
          <a:prstGeom prst="rect">
            <a:avLst/>
          </a:prstGeom>
          <a:noFill/>
          <a:ln>
            <a:noFill/>
          </a:ln>
        </p:spPr>
      </p:pic>
      <p:pic>
        <p:nvPicPr>
          <p:cNvPr id="117" name="Google Shape;117;g1c4448de79a_0_89"/>
          <p:cNvPicPr preferRelativeResize="0"/>
          <p:nvPr/>
        </p:nvPicPr>
        <p:blipFill rotWithShape="1">
          <a:blip r:embed="rId4">
            <a:alphaModFix/>
          </a:blip>
          <a:srcRect/>
          <a:stretch/>
        </p:blipFill>
        <p:spPr>
          <a:xfrm>
            <a:off x="1022714" y="4023195"/>
            <a:ext cx="1205572" cy="1205572"/>
          </a:xfrm>
          <a:prstGeom prst="rect">
            <a:avLst/>
          </a:prstGeom>
          <a:noFill/>
          <a:ln>
            <a:noFill/>
          </a:ln>
        </p:spPr>
      </p:pic>
      <p:sp>
        <p:nvSpPr>
          <p:cNvPr id="2" name="Google Shape;115;g1c4448de79a_0_89">
            <a:extLst>
              <a:ext uri="{FF2B5EF4-FFF2-40B4-BE49-F238E27FC236}">
                <a16:creationId xmlns:a16="http://schemas.microsoft.com/office/drawing/2014/main" id="{086427AA-8CD6-B3CA-7E55-E1F303E95778}"/>
              </a:ext>
            </a:extLst>
          </p:cNvPr>
          <p:cNvSpPr txBox="1"/>
          <p:nvPr/>
        </p:nvSpPr>
        <p:spPr>
          <a:xfrm>
            <a:off x="6610133" y="2459896"/>
            <a:ext cx="676756" cy="92970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0"/>
              <a:buFont typeface="Arial"/>
              <a:buNone/>
              <a:tabLst/>
              <a:defRPr/>
            </a:pPr>
            <a:r>
              <a:rPr kumimoji="0" lang="en-US" sz="7000" b="0" i="0" u="none" strike="noStrike" kern="0" cap="none" spc="0" normalizeH="0" baseline="0" noProof="0" dirty="0">
                <a:ln>
                  <a:noFill/>
                </a:ln>
                <a:solidFill>
                  <a:srgbClr val="000000"/>
                </a:solidFill>
                <a:effectLst/>
                <a:uLnTx/>
                <a:uFillTx/>
                <a:latin typeface="Arial"/>
                <a:ea typeface="Arial"/>
                <a:cs typeface="Arial"/>
                <a:sym typeface="Arial"/>
              </a:rPr>
              <a:t>+</a:t>
            </a:r>
            <a:endParaRPr kumimoji="0" sz="7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TextBox 3">
            <a:extLst>
              <a:ext uri="{FF2B5EF4-FFF2-40B4-BE49-F238E27FC236}">
                <a16:creationId xmlns:a16="http://schemas.microsoft.com/office/drawing/2014/main" id="{CF3A79D4-35A1-2E00-2088-0B25DD064760}"/>
              </a:ext>
            </a:extLst>
          </p:cNvPr>
          <p:cNvSpPr txBox="1"/>
          <p:nvPr/>
        </p:nvSpPr>
        <p:spPr>
          <a:xfrm>
            <a:off x="7715018" y="2365781"/>
            <a:ext cx="2511547" cy="1323439"/>
          </a:xfrm>
          <a:prstGeom prst="rect">
            <a:avLst/>
          </a:prstGeom>
          <a:noFill/>
        </p:spPr>
        <p:txBody>
          <a:bodyPr wrap="square">
            <a:spAutoFit/>
          </a:bodyPr>
          <a:lstStyle/>
          <a:p>
            <a:pPr marL="203200" marR="0" lvl="0" indent="0" algn="l" defTabSz="914400" rtl="0" eaLnBrk="1" fontAlgn="auto" latinLnBrk="0" hangingPunct="1">
              <a:lnSpc>
                <a:spcPct val="100000"/>
              </a:lnSpc>
              <a:spcBef>
                <a:spcPts val="0"/>
              </a:spcBef>
              <a:spcAft>
                <a:spcPts val="0"/>
              </a:spcAft>
              <a:buClr>
                <a:srgbClr val="1776B9"/>
              </a:buClr>
              <a:buSzPts val="3200"/>
              <a:buFont typeface="Arial"/>
              <a:buNone/>
              <a:tabLst/>
              <a:defRPr/>
            </a:pPr>
            <a:r>
              <a:rPr lang="en-US" sz="4000" dirty="0">
                <a:solidFill>
                  <a:schemeClr val="bg2"/>
                </a:solidFill>
                <a:latin typeface="+mn-lt"/>
                <a:ea typeface="Calibri"/>
                <a:cs typeface="Calibri"/>
                <a:sym typeface="Calibri"/>
              </a:rPr>
              <a:t>Contract</a:t>
            </a:r>
            <a:r>
              <a:rPr kumimoji="0" lang="en-US" sz="4000" b="0" i="0" u="none" strike="noStrike" kern="0" cap="none" spc="0" normalizeH="0" baseline="0" noProof="0" dirty="0">
                <a:ln>
                  <a:noFill/>
                </a:ln>
                <a:solidFill>
                  <a:schemeClr val="bg2"/>
                </a:solidFill>
                <a:effectLst/>
                <a:uLnTx/>
                <a:uFillTx/>
                <a:latin typeface="+mn-lt"/>
                <a:ea typeface="Calibri"/>
                <a:cs typeface="Calibri"/>
                <a:sym typeface="Calibri"/>
              </a:rPr>
              <a:t> Length</a:t>
            </a:r>
            <a:endParaRPr kumimoji="0" lang="en-US" sz="4000" b="0" i="0" u="none" strike="noStrike" kern="0" cap="none" spc="0" normalizeH="0" baseline="0" noProof="0" dirty="0">
              <a:ln>
                <a:noFill/>
              </a:ln>
              <a:solidFill>
                <a:schemeClr val="bg2"/>
              </a:solidFill>
              <a:effectLst/>
              <a:uLnTx/>
              <a:uFillTx/>
              <a:latin typeface="+mn-lt"/>
              <a:ea typeface="Arial"/>
              <a:cs typeface="Arial"/>
              <a:sym typeface="Arial"/>
            </a:endParaRPr>
          </a:p>
        </p:txBody>
      </p:sp>
      <p:pic>
        <p:nvPicPr>
          <p:cNvPr id="5" name="Google Shape;117;g1c4448de79a_0_89">
            <a:extLst>
              <a:ext uri="{FF2B5EF4-FFF2-40B4-BE49-F238E27FC236}">
                <a16:creationId xmlns:a16="http://schemas.microsoft.com/office/drawing/2014/main" id="{D0DD61B8-048E-E6E7-4677-6F2843C10511}"/>
              </a:ext>
            </a:extLst>
          </p:cNvPr>
          <p:cNvPicPr preferRelativeResize="0"/>
          <p:nvPr/>
        </p:nvPicPr>
        <p:blipFill rotWithShape="1">
          <a:blip r:embed="rId4">
            <a:alphaModFix/>
          </a:blip>
          <a:srcRect/>
          <a:stretch/>
        </p:blipFill>
        <p:spPr>
          <a:xfrm>
            <a:off x="7898940" y="3882587"/>
            <a:ext cx="1205572" cy="1205572"/>
          </a:xfrm>
          <a:prstGeom prst="rect">
            <a:avLst/>
          </a:prstGeom>
          <a:noFill/>
          <a:ln>
            <a:noFill/>
          </a:ln>
        </p:spPr>
      </p:pic>
      <p:pic>
        <p:nvPicPr>
          <p:cNvPr id="6" name="Google Shape;117;g1c4448de79a_0_89">
            <a:extLst>
              <a:ext uri="{FF2B5EF4-FFF2-40B4-BE49-F238E27FC236}">
                <a16:creationId xmlns:a16="http://schemas.microsoft.com/office/drawing/2014/main" id="{9B28B294-5949-7790-5144-EFC6D9B7977B}"/>
              </a:ext>
            </a:extLst>
          </p:cNvPr>
          <p:cNvPicPr preferRelativeResize="0"/>
          <p:nvPr/>
        </p:nvPicPr>
        <p:blipFill rotWithShape="1">
          <a:blip r:embed="rId4">
            <a:alphaModFix/>
          </a:blip>
          <a:srcRect/>
          <a:stretch/>
        </p:blipFill>
        <p:spPr>
          <a:xfrm>
            <a:off x="8078096" y="4088451"/>
            <a:ext cx="1205572" cy="1205572"/>
          </a:xfrm>
          <a:prstGeom prst="rect">
            <a:avLst/>
          </a:prstGeom>
          <a:noFill/>
          <a:ln>
            <a:noFill/>
          </a:ln>
        </p:spPr>
      </p:pic>
      <p:pic>
        <p:nvPicPr>
          <p:cNvPr id="7" name="Google Shape;117;g1c4448de79a_0_89">
            <a:extLst>
              <a:ext uri="{FF2B5EF4-FFF2-40B4-BE49-F238E27FC236}">
                <a16:creationId xmlns:a16="http://schemas.microsoft.com/office/drawing/2014/main" id="{33458C7B-2BA2-E0B8-9389-044BB35355E5}"/>
              </a:ext>
            </a:extLst>
          </p:cNvPr>
          <p:cNvPicPr preferRelativeResize="0"/>
          <p:nvPr/>
        </p:nvPicPr>
        <p:blipFill rotWithShape="1">
          <a:blip r:embed="rId4">
            <a:alphaModFix/>
          </a:blip>
          <a:srcRect/>
          <a:stretch/>
        </p:blipFill>
        <p:spPr>
          <a:xfrm>
            <a:off x="8257252" y="4281818"/>
            <a:ext cx="1205572" cy="1205572"/>
          </a:xfrm>
          <a:prstGeom prst="rect">
            <a:avLst/>
          </a:prstGeom>
          <a:noFill/>
          <a:ln>
            <a:noFill/>
          </a:ln>
        </p:spPr>
      </p:pic>
      <p:pic>
        <p:nvPicPr>
          <p:cNvPr id="8" name="Google Shape;117;g1c4448de79a_0_89">
            <a:extLst>
              <a:ext uri="{FF2B5EF4-FFF2-40B4-BE49-F238E27FC236}">
                <a16:creationId xmlns:a16="http://schemas.microsoft.com/office/drawing/2014/main" id="{D411DEAA-5BEB-9117-DCE3-570B9F015EF1}"/>
              </a:ext>
            </a:extLst>
          </p:cNvPr>
          <p:cNvPicPr preferRelativeResize="0"/>
          <p:nvPr/>
        </p:nvPicPr>
        <p:blipFill rotWithShape="1">
          <a:blip r:embed="rId4">
            <a:alphaModFix/>
          </a:blip>
          <a:srcRect/>
          <a:stretch/>
        </p:blipFill>
        <p:spPr>
          <a:xfrm>
            <a:off x="8860038" y="4625981"/>
            <a:ext cx="1205572" cy="1205572"/>
          </a:xfrm>
          <a:prstGeom prst="rect">
            <a:avLst/>
          </a:prstGeom>
          <a:noFill/>
          <a:ln>
            <a:noFill/>
          </a:ln>
        </p:spPr>
      </p:pic>
      <p:pic>
        <p:nvPicPr>
          <p:cNvPr id="10" name="Google Shape;116;g1c4448de79a_0_89">
            <a:extLst>
              <a:ext uri="{FF2B5EF4-FFF2-40B4-BE49-F238E27FC236}">
                <a16:creationId xmlns:a16="http://schemas.microsoft.com/office/drawing/2014/main" id="{BE787EEE-D82F-EFE3-DB3B-045622563983}"/>
              </a:ext>
            </a:extLst>
          </p:cNvPr>
          <p:cNvPicPr preferRelativeResize="0"/>
          <p:nvPr/>
        </p:nvPicPr>
        <p:blipFill rotWithShape="1">
          <a:blip r:embed="rId3">
            <a:alphaModFix/>
          </a:blip>
          <a:srcRect/>
          <a:stretch/>
        </p:blipFill>
        <p:spPr>
          <a:xfrm>
            <a:off x="5301062" y="4406499"/>
            <a:ext cx="840546" cy="924357"/>
          </a:xfrm>
          <a:prstGeom prst="rect">
            <a:avLst/>
          </a:prstGeom>
          <a:noFill/>
          <a:ln>
            <a:noFill/>
          </a:ln>
        </p:spPr>
      </p:pic>
      <p:pic>
        <p:nvPicPr>
          <p:cNvPr id="11" name="Google Shape;116;g1c4448de79a_0_89">
            <a:extLst>
              <a:ext uri="{FF2B5EF4-FFF2-40B4-BE49-F238E27FC236}">
                <a16:creationId xmlns:a16="http://schemas.microsoft.com/office/drawing/2014/main" id="{ABCC24F9-9E7E-E6CB-B923-EA9CF6809793}"/>
              </a:ext>
            </a:extLst>
          </p:cNvPr>
          <p:cNvPicPr preferRelativeResize="0"/>
          <p:nvPr/>
        </p:nvPicPr>
        <p:blipFill rotWithShape="1">
          <a:blip r:embed="rId3">
            <a:alphaModFix/>
          </a:blip>
          <a:srcRect/>
          <a:stretch/>
        </p:blipFill>
        <p:spPr>
          <a:xfrm>
            <a:off x="4331241" y="4406500"/>
            <a:ext cx="840546" cy="92435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18b3a19b249_0_319"/>
          <p:cNvSpPr txBox="1"/>
          <p:nvPr/>
        </p:nvSpPr>
        <p:spPr>
          <a:xfrm>
            <a:off x="434375" y="801825"/>
            <a:ext cx="6517038" cy="16477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Aft>
                <a:spcPts val="0"/>
              </a:spcAft>
              <a:buClr>
                <a:srgbClr val="000000"/>
              </a:buClr>
              <a:buSzPts val="3600"/>
              <a:buFont typeface="Arial"/>
              <a:buNone/>
            </a:pPr>
            <a:r>
              <a:rPr lang="en-US" sz="4400" b="1" i="0" u="none" strike="noStrike" cap="none" dirty="0">
                <a:solidFill>
                  <a:schemeClr val="dk2"/>
                </a:solidFill>
                <a:latin typeface="+mj-lt"/>
                <a:ea typeface="Calibri"/>
                <a:cs typeface="Calibri"/>
                <a:sym typeface="Calibri"/>
              </a:rPr>
              <a:t>Use and Support Local </a:t>
            </a:r>
          </a:p>
          <a:p>
            <a:pPr marL="0" marR="0" lvl="0" indent="0" algn="l" rtl="0">
              <a:lnSpc>
                <a:spcPct val="100000"/>
              </a:lnSpc>
              <a:spcAft>
                <a:spcPts val="0"/>
              </a:spcAft>
              <a:buClr>
                <a:srgbClr val="000000"/>
              </a:buClr>
              <a:buSzPts val="3600"/>
              <a:buFont typeface="Arial"/>
              <a:buNone/>
            </a:pPr>
            <a:r>
              <a:rPr lang="en-US" sz="4400" b="1" i="0" u="none" strike="noStrike" cap="none" dirty="0">
                <a:solidFill>
                  <a:schemeClr val="dk2"/>
                </a:solidFill>
                <a:latin typeface="+mj-lt"/>
                <a:ea typeface="Calibri"/>
                <a:cs typeface="Calibri"/>
                <a:sym typeface="Calibri"/>
              </a:rPr>
              <a:t>Renewable Energy</a:t>
            </a:r>
            <a:endParaRPr sz="4400" b="1" i="0" u="none" strike="noStrike" cap="none" dirty="0">
              <a:solidFill>
                <a:schemeClr val="dk2"/>
              </a:solidFill>
              <a:latin typeface="+mj-lt"/>
              <a:ea typeface="Calibri"/>
              <a:cs typeface="Calibri"/>
              <a:sym typeface="Calibri"/>
            </a:endParaRPr>
          </a:p>
        </p:txBody>
      </p:sp>
      <p:pic>
        <p:nvPicPr>
          <p:cNvPr id="127" name="Google Shape;127;g18b3a19b249_0_319"/>
          <p:cNvPicPr preferRelativeResize="0"/>
          <p:nvPr/>
        </p:nvPicPr>
        <p:blipFill rotWithShape="1">
          <a:blip r:embed="rId3">
            <a:alphaModFix/>
          </a:blip>
          <a:srcRect/>
          <a:stretch/>
        </p:blipFill>
        <p:spPr>
          <a:xfrm>
            <a:off x="6264166" y="3248803"/>
            <a:ext cx="2715480" cy="3004852"/>
          </a:xfrm>
          <a:prstGeom prst="rect">
            <a:avLst/>
          </a:prstGeom>
          <a:noFill/>
          <a:ln>
            <a:noFill/>
          </a:ln>
        </p:spPr>
      </p:pic>
      <p:pic>
        <p:nvPicPr>
          <p:cNvPr id="128" name="Google Shape;128;g18b3a19b249_0_319"/>
          <p:cNvPicPr preferRelativeResize="0"/>
          <p:nvPr/>
        </p:nvPicPr>
        <p:blipFill rotWithShape="1">
          <a:blip r:embed="rId4">
            <a:alphaModFix/>
          </a:blip>
          <a:srcRect l="51522" r="-4" b="54765"/>
          <a:stretch/>
        </p:blipFill>
        <p:spPr>
          <a:xfrm>
            <a:off x="9097873" y="1374134"/>
            <a:ext cx="2095644" cy="2054865"/>
          </a:xfrm>
          <a:prstGeom prst="rect">
            <a:avLst/>
          </a:prstGeom>
          <a:noFill/>
          <a:ln>
            <a:noFill/>
          </a:ln>
        </p:spPr>
      </p:pic>
      <p:sp>
        <p:nvSpPr>
          <p:cNvPr id="129" name="Google Shape;129;g18b3a19b249_0_319"/>
          <p:cNvSpPr/>
          <p:nvPr/>
        </p:nvSpPr>
        <p:spPr>
          <a:xfrm>
            <a:off x="8874808" y="2097599"/>
            <a:ext cx="870900" cy="1331400"/>
          </a:xfrm>
          <a:prstGeom prst="rtTriangl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1" name="Google Shape;131;g18b3a19b249_0_319"/>
          <p:cNvPicPr preferRelativeResize="0"/>
          <p:nvPr/>
        </p:nvPicPr>
        <p:blipFill rotWithShape="1">
          <a:blip r:embed="rId5">
            <a:alphaModFix/>
          </a:blip>
          <a:srcRect/>
          <a:stretch/>
        </p:blipFill>
        <p:spPr>
          <a:xfrm>
            <a:off x="1329136" y="3026314"/>
            <a:ext cx="3011635" cy="289101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1c4448de79a_0_165"/>
          <p:cNvSpPr txBox="1"/>
          <p:nvPr/>
        </p:nvSpPr>
        <p:spPr>
          <a:xfrm>
            <a:off x="564450" y="736950"/>
            <a:ext cx="8598300" cy="8619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4000"/>
              <a:buFont typeface="Century Schoolbook"/>
              <a:buNone/>
              <a:tabLst/>
              <a:defRPr/>
            </a:pPr>
            <a:r>
              <a:rPr kumimoji="0" lang="en-US" sz="4400" b="1" i="0" u="none" strike="noStrike" kern="0" cap="none" spc="0" normalizeH="0" baseline="0" noProof="0" dirty="0">
                <a:ln>
                  <a:noFill/>
                </a:ln>
                <a:solidFill>
                  <a:srgbClr val="1F497D"/>
                </a:solidFill>
                <a:effectLst/>
                <a:uLnTx/>
                <a:uFillTx/>
                <a:latin typeface="+mj-lt"/>
                <a:ea typeface="Calibri"/>
                <a:cs typeface="Calibri"/>
                <a:sym typeface="Calibri"/>
              </a:rPr>
              <a:t>More Benefits </a:t>
            </a:r>
            <a:endParaRPr kumimoji="0" sz="4400" b="1" i="0" u="none" strike="noStrike" kern="0" cap="none" spc="0" normalizeH="0" baseline="0" noProof="0" dirty="0">
              <a:ln>
                <a:noFill/>
              </a:ln>
              <a:solidFill>
                <a:srgbClr val="1F497D"/>
              </a:solidFill>
              <a:effectLst/>
              <a:uLnTx/>
              <a:uFillTx/>
              <a:latin typeface="+mj-lt"/>
              <a:ea typeface="Calibri"/>
              <a:cs typeface="Calibri"/>
              <a:sym typeface="Calibri"/>
            </a:endParaRPr>
          </a:p>
        </p:txBody>
      </p:sp>
      <p:pic>
        <p:nvPicPr>
          <p:cNvPr id="142" name="Google Shape;142;g1c4448de79a_0_165" descr="Transparent Community Icon Png - Local Community Icon, Png ..."/>
          <p:cNvPicPr preferRelativeResize="0"/>
          <p:nvPr/>
        </p:nvPicPr>
        <p:blipFill rotWithShape="1">
          <a:blip r:embed="rId3">
            <a:alphaModFix amt="64000"/>
          </a:blip>
          <a:srcRect/>
          <a:stretch/>
        </p:blipFill>
        <p:spPr>
          <a:xfrm>
            <a:off x="1664372" y="2457481"/>
            <a:ext cx="1444165" cy="1321579"/>
          </a:xfrm>
          <a:prstGeom prst="rect">
            <a:avLst/>
          </a:prstGeom>
          <a:solidFill>
            <a:schemeClr val="accent5"/>
          </a:solidFill>
          <a:ln>
            <a:noFill/>
          </a:ln>
        </p:spPr>
      </p:pic>
      <p:pic>
        <p:nvPicPr>
          <p:cNvPr id="143" name="Google Shape;143;g1c4448de79a_0_165" descr="Consumer Protection X Svg Png Icon Free Download (#290216 ..."/>
          <p:cNvPicPr preferRelativeResize="0"/>
          <p:nvPr/>
        </p:nvPicPr>
        <p:blipFill rotWithShape="1">
          <a:blip r:embed="rId4">
            <a:alphaModFix amt="56000"/>
          </a:blip>
          <a:srcRect/>
          <a:stretch/>
        </p:blipFill>
        <p:spPr>
          <a:xfrm>
            <a:off x="4687650" y="2508703"/>
            <a:ext cx="1194237" cy="1321578"/>
          </a:xfrm>
          <a:prstGeom prst="rect">
            <a:avLst/>
          </a:prstGeom>
          <a:solidFill>
            <a:schemeClr val="accent5">
              <a:lumMod val="40000"/>
              <a:lumOff val="60000"/>
            </a:schemeClr>
          </a:solidFill>
          <a:ln>
            <a:noFill/>
          </a:ln>
        </p:spPr>
      </p:pic>
      <p:sp>
        <p:nvSpPr>
          <p:cNvPr id="144" name="Google Shape;144;g1c4448de79a_0_165"/>
          <p:cNvSpPr txBox="1"/>
          <p:nvPr/>
        </p:nvSpPr>
        <p:spPr>
          <a:xfrm>
            <a:off x="1267342" y="1817628"/>
            <a:ext cx="2238224" cy="55396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400" b="1" i="0" u="none" strike="noStrike" kern="0" cap="none" spc="0" normalizeH="0" baseline="0" noProof="0" dirty="0">
                <a:ln>
                  <a:noFill/>
                </a:ln>
                <a:solidFill>
                  <a:srgbClr val="1F497D"/>
                </a:solidFill>
                <a:effectLst/>
                <a:uLnTx/>
                <a:uFillTx/>
                <a:latin typeface="+mn-lt"/>
                <a:ea typeface="Calibri"/>
                <a:cs typeface="Calibri"/>
                <a:sym typeface="Calibri"/>
              </a:rPr>
              <a:t>Local control</a:t>
            </a:r>
            <a:endParaRPr kumimoji="0" sz="2400" b="1" i="0" u="none" strike="noStrike" kern="0" cap="none" spc="0" normalizeH="0" baseline="0" noProof="0" dirty="0">
              <a:ln>
                <a:noFill/>
              </a:ln>
              <a:solidFill>
                <a:srgbClr val="1F497D"/>
              </a:solidFill>
              <a:effectLst/>
              <a:uLnTx/>
              <a:uFillTx/>
              <a:latin typeface="+mn-lt"/>
              <a:ea typeface="Calibri"/>
              <a:cs typeface="Calibri"/>
              <a:sym typeface="Calibri"/>
            </a:endParaRPr>
          </a:p>
        </p:txBody>
      </p:sp>
      <p:sp>
        <p:nvSpPr>
          <p:cNvPr id="145" name="Google Shape;145;g1c4448de79a_0_165"/>
          <p:cNvSpPr txBox="1"/>
          <p:nvPr/>
        </p:nvSpPr>
        <p:spPr>
          <a:xfrm>
            <a:off x="4256690" y="1852262"/>
            <a:ext cx="3615558" cy="55396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400" b="1" i="0" u="none" strike="noStrike" kern="0" cap="none" spc="0" normalizeH="0" baseline="0" noProof="0" dirty="0">
                <a:ln>
                  <a:noFill/>
                </a:ln>
                <a:solidFill>
                  <a:srgbClr val="1F497D"/>
                </a:solidFill>
                <a:effectLst/>
                <a:uLnTx/>
                <a:uFillTx/>
                <a:latin typeface="+mn-lt"/>
                <a:ea typeface="Calibri"/>
                <a:cs typeface="Calibri"/>
                <a:sym typeface="Calibri"/>
              </a:rPr>
              <a:t>Consumer protections</a:t>
            </a:r>
            <a:endParaRPr kumimoji="0" sz="2400" b="1" i="0" u="none" strike="noStrike" kern="0" cap="none" spc="0" normalizeH="0" baseline="0" noProof="0" dirty="0">
              <a:ln>
                <a:noFill/>
              </a:ln>
              <a:solidFill>
                <a:srgbClr val="1F497D"/>
              </a:solidFill>
              <a:effectLst/>
              <a:uLnTx/>
              <a:uFillTx/>
              <a:latin typeface="+mn-lt"/>
              <a:ea typeface="Calibri"/>
              <a:cs typeface="Calibri"/>
              <a:sym typeface="Calibri"/>
            </a:endParaRPr>
          </a:p>
        </p:txBody>
      </p:sp>
      <p:sp>
        <p:nvSpPr>
          <p:cNvPr id="146" name="Google Shape;146;g1c4448de79a_0_165"/>
          <p:cNvSpPr txBox="1"/>
          <p:nvPr/>
        </p:nvSpPr>
        <p:spPr>
          <a:xfrm>
            <a:off x="8379335" y="1836009"/>
            <a:ext cx="3055441" cy="55396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400" b="1" i="0" u="none" strike="noStrike" kern="0" cap="none" spc="0" normalizeH="0" baseline="0" noProof="0" dirty="0">
                <a:ln>
                  <a:noFill/>
                </a:ln>
                <a:solidFill>
                  <a:srgbClr val="1F497D"/>
                </a:solidFill>
                <a:effectLst/>
                <a:uLnTx/>
                <a:uFillTx/>
                <a:latin typeface="+mn-lt"/>
                <a:ea typeface="Calibri"/>
                <a:cs typeface="Calibri"/>
                <a:sym typeface="Calibri"/>
              </a:rPr>
              <a:t>Energy planning</a:t>
            </a:r>
            <a:endParaRPr kumimoji="0" sz="2400" b="1" i="0" u="none" strike="noStrike" kern="0" cap="none" spc="0" normalizeH="0" baseline="0" noProof="0" dirty="0">
              <a:ln>
                <a:noFill/>
              </a:ln>
              <a:solidFill>
                <a:srgbClr val="1F497D"/>
              </a:solidFill>
              <a:effectLst/>
              <a:uLnTx/>
              <a:uFillTx/>
              <a:latin typeface="+mn-lt"/>
              <a:ea typeface="Calibri"/>
              <a:cs typeface="Calibri"/>
              <a:sym typeface="Calibri"/>
            </a:endParaRPr>
          </a:p>
        </p:txBody>
      </p:sp>
      <p:pic>
        <p:nvPicPr>
          <p:cNvPr id="147" name="Google Shape;147;g1c4448de79a_0_165" descr="Data Icons +190 Free Icons (SVG, EPS, PS #1295290 - PNG Images - PNGio"/>
          <p:cNvPicPr preferRelativeResize="0"/>
          <p:nvPr/>
        </p:nvPicPr>
        <p:blipFill rotWithShape="1">
          <a:blip r:embed="rId5">
            <a:alphaModFix amt="66000"/>
          </a:blip>
          <a:srcRect l="67747" t="74318" b="4610"/>
          <a:stretch/>
        </p:blipFill>
        <p:spPr>
          <a:xfrm>
            <a:off x="8869350" y="2564384"/>
            <a:ext cx="1804301" cy="1107775"/>
          </a:xfrm>
          <a:prstGeom prst="rect">
            <a:avLst/>
          </a:prstGeom>
          <a:solidFill>
            <a:schemeClr val="accent5">
              <a:lumMod val="40000"/>
              <a:lumOff val="60000"/>
            </a:schemeClr>
          </a:solidFill>
          <a:ln>
            <a:noFill/>
          </a:ln>
        </p:spPr>
      </p:pic>
      <p:pic>
        <p:nvPicPr>
          <p:cNvPr id="148" name="Google Shape;148;g1c4448de79a_0_165" descr="Solar + Storage | Spark Renewables"/>
          <p:cNvPicPr preferRelativeResize="0"/>
          <p:nvPr/>
        </p:nvPicPr>
        <p:blipFill rotWithShape="1">
          <a:blip r:embed="rId6">
            <a:alphaModFix amt="68000"/>
          </a:blip>
          <a:srcRect/>
          <a:stretch/>
        </p:blipFill>
        <p:spPr>
          <a:xfrm>
            <a:off x="3376262" y="5174878"/>
            <a:ext cx="1423975" cy="1410779"/>
          </a:xfrm>
          <a:prstGeom prst="rect">
            <a:avLst/>
          </a:prstGeom>
          <a:solidFill>
            <a:schemeClr val="accent5">
              <a:lumMod val="40000"/>
              <a:lumOff val="60000"/>
            </a:schemeClr>
          </a:solidFill>
          <a:ln>
            <a:noFill/>
          </a:ln>
        </p:spPr>
      </p:pic>
      <p:pic>
        <p:nvPicPr>
          <p:cNvPr id="149" name="Google Shape;149;g1c4448de79a_0_165" descr="Data Icons +190 Free Icons (SVG, EPS, PS #1295290 - PNG Images - PNGio"/>
          <p:cNvPicPr preferRelativeResize="0"/>
          <p:nvPr/>
        </p:nvPicPr>
        <p:blipFill rotWithShape="1">
          <a:blip r:embed="rId5">
            <a:alphaModFix amt="67000"/>
          </a:blip>
          <a:srcRect t="36220" r="67756" b="35970"/>
          <a:stretch/>
        </p:blipFill>
        <p:spPr>
          <a:xfrm>
            <a:off x="7441350" y="5174878"/>
            <a:ext cx="1721400" cy="1410780"/>
          </a:xfrm>
          <a:prstGeom prst="rect">
            <a:avLst/>
          </a:prstGeom>
          <a:solidFill>
            <a:schemeClr val="accent5">
              <a:lumMod val="40000"/>
              <a:lumOff val="60000"/>
            </a:schemeClr>
          </a:solidFill>
          <a:ln>
            <a:noFill/>
          </a:ln>
        </p:spPr>
      </p:pic>
      <p:sp>
        <p:nvSpPr>
          <p:cNvPr id="150" name="Google Shape;150;g1c4448de79a_0_165"/>
          <p:cNvSpPr txBox="1"/>
          <p:nvPr/>
        </p:nvSpPr>
        <p:spPr>
          <a:xfrm>
            <a:off x="1860808" y="4438722"/>
            <a:ext cx="4021079" cy="55396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400" b="1" i="0" u="none" strike="noStrike" kern="0" cap="none" spc="0" normalizeH="0" baseline="0" noProof="0" dirty="0">
                <a:ln>
                  <a:noFill/>
                </a:ln>
                <a:solidFill>
                  <a:srgbClr val="1F497D"/>
                </a:solidFill>
                <a:effectLst/>
                <a:uLnTx/>
                <a:uFillTx/>
                <a:latin typeface="+mn-lt"/>
                <a:ea typeface="Calibri"/>
                <a:cs typeface="Calibri"/>
                <a:sym typeface="Calibri"/>
              </a:rPr>
              <a:t>Innovative local programs</a:t>
            </a:r>
            <a:endParaRPr kumimoji="0" sz="2400" b="1" i="0" u="none" strike="noStrike" kern="0" cap="none" spc="0" normalizeH="0" baseline="0" noProof="0" dirty="0">
              <a:ln>
                <a:noFill/>
              </a:ln>
              <a:solidFill>
                <a:srgbClr val="1F497D"/>
              </a:solidFill>
              <a:effectLst/>
              <a:uLnTx/>
              <a:uFillTx/>
              <a:latin typeface="+mn-lt"/>
              <a:ea typeface="Calibri"/>
              <a:cs typeface="Calibri"/>
              <a:sym typeface="Calibri"/>
            </a:endParaRPr>
          </a:p>
        </p:txBody>
      </p:sp>
      <p:sp>
        <p:nvSpPr>
          <p:cNvPr id="151" name="Google Shape;151;g1c4448de79a_0_165"/>
          <p:cNvSpPr txBox="1"/>
          <p:nvPr/>
        </p:nvSpPr>
        <p:spPr>
          <a:xfrm>
            <a:off x="6406723" y="4438722"/>
            <a:ext cx="4387402" cy="55396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400" b="1" i="0" u="none" strike="noStrike" kern="0" cap="none" spc="0" normalizeH="0" baseline="0" noProof="0" dirty="0">
                <a:ln>
                  <a:noFill/>
                </a:ln>
                <a:solidFill>
                  <a:srgbClr val="1F497D"/>
                </a:solidFill>
                <a:effectLst/>
                <a:uLnTx/>
                <a:uFillTx/>
                <a:latin typeface="+mn-lt"/>
                <a:ea typeface="Calibri"/>
                <a:cs typeface="Calibri"/>
                <a:sym typeface="Calibri"/>
              </a:rPr>
              <a:t>Education and awareness</a:t>
            </a:r>
            <a:endParaRPr kumimoji="0" sz="2400" b="1" i="0" u="none" strike="noStrike" kern="0" cap="none" spc="0" normalizeH="0" baseline="0" noProof="0" dirty="0">
              <a:ln>
                <a:noFill/>
              </a:ln>
              <a:solidFill>
                <a:srgbClr val="1F497D"/>
              </a:solidFill>
              <a:effectLst/>
              <a:uLnTx/>
              <a:uFillTx/>
              <a:latin typeface="+mn-lt"/>
              <a:ea typeface="Calibri"/>
              <a:cs typeface="Calibri"/>
              <a:sym typeface="Calibri"/>
            </a:endParaRPr>
          </a:p>
        </p:txBody>
      </p:sp>
      <p:pic>
        <p:nvPicPr>
          <p:cNvPr id="6" name="Google Shape;143;g1c4448de79a_0_165" descr="Consumer Protection X Svg Png Icon Free Download (#290216 ...">
            <a:extLst>
              <a:ext uri="{FF2B5EF4-FFF2-40B4-BE49-F238E27FC236}">
                <a16:creationId xmlns:a16="http://schemas.microsoft.com/office/drawing/2014/main" id="{58228912-73F4-5CD9-9BB8-6754D8F7260D}"/>
              </a:ext>
            </a:extLst>
          </p:cNvPr>
          <p:cNvPicPr preferRelativeResize="0"/>
          <p:nvPr/>
        </p:nvPicPr>
        <p:blipFill rotWithShape="1">
          <a:blip r:embed="rId4">
            <a:alphaModFix amt="56000"/>
          </a:blip>
          <a:srcRect/>
          <a:stretch/>
        </p:blipFill>
        <p:spPr>
          <a:xfrm>
            <a:off x="6096000" y="2512004"/>
            <a:ext cx="1194237" cy="1321578"/>
          </a:xfrm>
          <a:prstGeom prst="rect">
            <a:avLst/>
          </a:prstGeom>
          <a:solidFill>
            <a:schemeClr val="accent5">
              <a:lumMod val="40000"/>
              <a:lumOff val="60000"/>
            </a:schemeClr>
          </a:solidFill>
          <a:ln>
            <a:noFill/>
          </a:ln>
        </p:spPr>
      </p:pic>
    </p:spTree>
  </p:cSld>
  <p:clrMapOvr>
    <a:masterClrMapping/>
  </p:clrMapOvr>
</p:sld>
</file>

<file path=ppt/theme/theme1.xml><?xml version="1.0" encoding="utf-8"?>
<a:theme xmlns:a="http://schemas.openxmlformats.org/drawingml/2006/main" name="Good Energy &amp; Standard Power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andard Power NH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1834</TotalTime>
  <Words>786</Words>
  <Application>Microsoft Office PowerPoint</Application>
  <PresentationFormat>Widescreen</PresentationFormat>
  <Paragraphs>136</Paragraphs>
  <Slides>22</Slides>
  <Notes>22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Roboto</vt:lpstr>
      <vt:lpstr>Arial</vt:lpstr>
      <vt:lpstr>Century Schoolbook</vt:lpstr>
      <vt:lpstr>Calibri</vt:lpstr>
      <vt:lpstr>Good Energy &amp; Standard Power theme</vt:lpstr>
      <vt:lpstr>Standard Power NH theme</vt:lpstr>
      <vt:lpstr>Derry Community  Power  With Standard Power</vt:lpstr>
      <vt:lpstr>PowerPoint Presentation</vt:lpstr>
      <vt:lpstr>PowerPoint Presentation</vt:lpstr>
      <vt:lpstr>PowerPoint Presentation</vt:lpstr>
      <vt:lpstr>Standard Power </vt:lpstr>
      <vt:lpstr>PowerPoint Presentation</vt:lpstr>
      <vt:lpstr>PowerPoint Presentation</vt:lpstr>
      <vt:lpstr>PowerPoint Presentation</vt:lpstr>
      <vt:lpstr>PowerPoint Presentation</vt:lpstr>
      <vt:lpstr>PowerPoint Presentation</vt:lpstr>
      <vt:lpstr>Derry Community Survey  7/19/2023   81 responses</vt:lpstr>
      <vt:lpstr>Sample Product Options </vt:lpstr>
      <vt:lpstr>Example: Somerville Community Choice </vt:lpstr>
      <vt:lpstr>PowerPoint Presentation</vt:lpstr>
      <vt:lpstr>PowerPoint Presentation</vt:lpstr>
      <vt:lpstr>Derry Timeline:</vt:lpstr>
      <vt:lpstr>Questions?</vt:lpstr>
      <vt:lpstr>Postcard</vt:lpstr>
      <vt:lpstr>Bookmarks &amp; Flyers</vt:lpstr>
      <vt:lpstr>Video Interviews</vt:lpstr>
      <vt:lpstr>Social Media</vt:lpstr>
      <vt:lpstr>Lawn Signs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Town of Lee Community Power   With Standard Power &amp; Good Energy</dc:title>
  <dc:creator>Emily Manns</dc:creator>
  <cp:lastModifiedBy>Emily Manns</cp:lastModifiedBy>
  <cp:revision>14</cp:revision>
  <dcterms:modified xsi:type="dcterms:W3CDTF">2023-07-20T17:51:11Z</dcterms:modified>
</cp:coreProperties>
</file>